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64" r:id="rId1"/>
    <p:sldMasterId id="2147484616" r:id="rId2"/>
  </p:sldMasterIdLst>
  <p:notesMasterIdLst>
    <p:notesMasterId r:id="rId23"/>
  </p:notesMasterIdLst>
  <p:handoutMasterIdLst>
    <p:handoutMasterId r:id="rId24"/>
  </p:handoutMasterIdLst>
  <p:sldIdLst>
    <p:sldId id="256" r:id="rId3"/>
    <p:sldId id="301" r:id="rId4"/>
    <p:sldId id="314" r:id="rId5"/>
    <p:sldId id="315" r:id="rId6"/>
    <p:sldId id="302" r:id="rId7"/>
    <p:sldId id="304" r:id="rId8"/>
    <p:sldId id="316" r:id="rId9"/>
    <p:sldId id="317" r:id="rId10"/>
    <p:sldId id="313" r:id="rId11"/>
    <p:sldId id="324" r:id="rId12"/>
    <p:sldId id="326" r:id="rId13"/>
    <p:sldId id="319" r:id="rId14"/>
    <p:sldId id="306" r:id="rId15"/>
    <p:sldId id="307" r:id="rId16"/>
    <p:sldId id="308" r:id="rId17"/>
    <p:sldId id="309" r:id="rId18"/>
    <p:sldId id="327" r:id="rId19"/>
    <p:sldId id="325" r:id="rId20"/>
    <p:sldId id="310" r:id="rId21"/>
    <p:sldId id="296"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FF8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849" autoAdjust="0"/>
    <p:restoredTop sz="74676" autoAdjust="0"/>
  </p:normalViewPr>
  <p:slideViewPr>
    <p:cSldViewPr>
      <p:cViewPr>
        <p:scale>
          <a:sx n="75" d="100"/>
          <a:sy n="75" d="100"/>
        </p:scale>
        <p:origin x="-1704" y="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1A8A715-851F-421D-A969-B6BDBE4DF5CA}" type="datetime1">
              <a:rPr lang="en-US"/>
              <a:pPr>
                <a:defRPr/>
              </a:pPr>
              <a:t>5/29/2014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DA8C44A-5CAC-4D94-A39C-DEA2C207D7B7}" type="slidenum">
              <a:rPr lang="en-US"/>
              <a:pPr>
                <a:defRPr/>
              </a:pPr>
              <a:t>‹#›</a:t>
            </a:fld>
            <a:endParaRPr lang="en-US" dirty="0"/>
          </a:p>
        </p:txBody>
      </p:sp>
    </p:spTree>
    <p:extLst>
      <p:ext uri="{BB962C8B-B14F-4D97-AF65-F5344CB8AC3E}">
        <p14:creationId xmlns:p14="http://schemas.microsoft.com/office/powerpoint/2010/main" val="3041142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09" charset="-128"/>
                <a:cs typeface="+mn-cs"/>
              </a:defRPr>
            </a:lvl1pPr>
          </a:lstStyle>
          <a:p>
            <a:pPr>
              <a:defRPr/>
            </a:pPr>
            <a:endParaRPr lang="en-US" dirty="0"/>
          </a:p>
        </p:txBody>
      </p:sp>
      <p:sp>
        <p:nvSpPr>
          <p:cNvPr id="1027" name="Rectangle 3"/>
          <p:cNvSpPr>
            <a:spLocks noGrp="1" noChangeArrowheads="1"/>
          </p:cNvSpPr>
          <p:nvPr>
            <p:ph type="dt" idx="1"/>
          </p:nvPr>
        </p:nvSpPr>
        <p:spPr bwMode="auto">
          <a:xfrm>
            <a:off x="388620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09"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09" charset="-128"/>
                <a:cs typeface="+mn-cs"/>
              </a:defRPr>
            </a:lvl1pPr>
          </a:lstStyle>
          <a:p>
            <a:pPr>
              <a:defRPr/>
            </a:pPr>
            <a:endParaRPr lang="en-US" dirty="0"/>
          </a:p>
        </p:txBody>
      </p:sp>
      <p:sp>
        <p:nvSpPr>
          <p:cNvPr id="1031"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B2CF309-389F-4F8B-A69C-08637EBFD788}" type="slidenum">
              <a:rPr lang="en-US"/>
              <a:pPr>
                <a:defRPr/>
              </a:pPr>
              <a:t>‹#›</a:t>
            </a:fld>
            <a:endParaRPr lang="en-US" dirty="0"/>
          </a:p>
        </p:txBody>
      </p:sp>
    </p:spTree>
    <p:extLst>
      <p:ext uri="{BB962C8B-B14F-4D97-AF65-F5344CB8AC3E}">
        <p14:creationId xmlns:p14="http://schemas.microsoft.com/office/powerpoint/2010/main" val="336337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2"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28FC867-BC49-4570-BA38-D3BF90F6E5C3}" type="slidenum">
              <a:rPr lang="en-US" smtClean="0"/>
              <a:pPr/>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ea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dirty="0" smtClean="0"/>
          </a:p>
          <a:p>
            <a:r>
              <a:rPr lang="en-US" dirty="0" smtClean="0"/>
              <a:t>The Maggie</a:t>
            </a:r>
            <a:r>
              <a:rPr lang="en-US" baseline="0" dirty="0" smtClean="0"/>
              <a:t> Walker PTSA is made up of an executive board that meets once per month, and a number of important committee chairs who organize and run our many annual programs and events.  It is a efficient and effective structure that allows us to meet less and do more.</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10</a:t>
            </a:fld>
            <a:endParaRPr lang="en-US" dirty="0"/>
          </a:p>
        </p:txBody>
      </p:sp>
    </p:spTree>
    <p:extLst>
      <p:ext uri="{BB962C8B-B14F-4D97-AF65-F5344CB8AC3E}">
        <p14:creationId xmlns:p14="http://schemas.microsoft.com/office/powerpoint/2010/main" val="6592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dirty="0" smtClean="0"/>
          </a:p>
          <a:p>
            <a:r>
              <a:rPr lang="en-US" dirty="0" smtClean="0"/>
              <a:t>Here is the 2014 2015 PTSA organizational eye chart</a:t>
            </a:r>
            <a:r>
              <a:rPr lang="en-US" baseline="0" dirty="0" smtClean="0"/>
              <a:t> as of tonight.  As you can see there are a few vacancies that I would love to invite you to consider.  Specifically an Auction Solicitor for the PTSA , a Graduation Reception Coordinator, and not displayed a School Advisory Council position.  See me near the Dragon’s Lair this evening if you are interested in hearing more about volunteering, or if I can answer any question you may have!</a:t>
            </a:r>
          </a:p>
          <a:p>
            <a:endParaRPr lang="en-US" baseline="0" dirty="0" smtClean="0"/>
          </a:p>
          <a:p>
            <a:r>
              <a:rPr lang="en-US" baseline="0" dirty="0" smtClean="0"/>
              <a:t>If there are any board members or committee chairs in the audience, please stand and be recognized.  Thank you ALL for sharing your time and talents!</a:t>
            </a:r>
          </a:p>
          <a:p>
            <a:endParaRPr lang="en-US" baseline="0" dirty="0" smtClean="0"/>
          </a:p>
          <a:p>
            <a:r>
              <a:rPr lang="en-US" baseline="0" dirty="0" smtClean="0"/>
              <a:t>Because you all are MLWGS parents, I know you are very observing.  You have keen powers of pattern recognition - there are dark and light orange blocks on the organizational chart for a reason – I’ll give you a hint.  These are critical PTSA positions that sadly vacant (light orange), OR the incumbents are parents of rising seniors (dark orange).  Kim and Karen are legend.  They will have held these positions for four years next year... so it must be somewhat fun!  That being said, we are seeking a volunteers this year to be their understudies and assume their roles in 2015 2016.  If you are interested in any of the orange blocks, please let me know!</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pPr marL="228600" indent="-228600">
              <a:buFont typeface="+mj-lt"/>
              <a:buNone/>
            </a:pPr>
            <a:endParaRPr lang="en-US" dirty="0" smtClean="0"/>
          </a:p>
          <a:p>
            <a:pPr marL="228600" indent="-228600">
              <a:buFont typeface="+mj-lt"/>
              <a:buAutoNum type="arabicPeriod"/>
            </a:pPr>
            <a:r>
              <a:rPr lang="en-US" dirty="0" smtClean="0"/>
              <a:t>Together we are able to provide the school through our streamlined organization are </a:t>
            </a:r>
          </a:p>
          <a:p>
            <a:pPr marL="685800" lvl="1" indent="-228600">
              <a:buFont typeface="+mj-lt"/>
              <a:buAutoNum type="arabicPeriod"/>
            </a:pPr>
            <a:r>
              <a:rPr lang="en-US" dirty="0" smtClean="0"/>
              <a:t>thousands of volunteer hours, </a:t>
            </a:r>
          </a:p>
          <a:p>
            <a:pPr marL="685800" lvl="1" indent="-228600">
              <a:buFont typeface="+mj-lt"/>
              <a:buAutoNum type="arabicPeriod"/>
            </a:pPr>
            <a:r>
              <a:rPr lang="en-US" dirty="0" smtClean="0"/>
              <a:t>focused advocacy for our unique program at 11 local school boards, </a:t>
            </a:r>
          </a:p>
          <a:p>
            <a:pPr marL="685800" lvl="1" indent="-228600">
              <a:buFont typeface="+mj-lt"/>
              <a:buAutoNum type="arabicPeriod"/>
            </a:pPr>
            <a:r>
              <a:rPr lang="en-US" dirty="0" smtClean="0"/>
              <a:t>refreshments</a:t>
            </a:r>
            <a:r>
              <a:rPr lang="en-US" baseline="0" dirty="0" smtClean="0"/>
              <a:t> and manpower at countless school wide events, and </a:t>
            </a:r>
          </a:p>
          <a:p>
            <a:pPr marL="685800" lvl="1" indent="-228600">
              <a:buFont typeface="+mj-lt"/>
              <a:buAutoNum type="arabicPeriod"/>
            </a:pPr>
            <a:r>
              <a:rPr lang="en-US" baseline="0" dirty="0" smtClean="0"/>
              <a:t>a truly exceptional working relationship with our teachers and administrators.</a:t>
            </a:r>
          </a:p>
          <a:p>
            <a:pPr marL="228600" lvl="0" indent="-228600">
              <a:buFont typeface="+mj-lt"/>
              <a:buAutoNum type="arabicPeriod"/>
            </a:pPr>
            <a:r>
              <a:rPr lang="en-US" baseline="0" dirty="0" smtClean="0"/>
              <a:t>Through our annual fund-raising efforts, we raise thousands of dollars for teacher appreciation, student projects, and purchases that enhance educational experience here at Maggie Walker.</a:t>
            </a:r>
          </a:p>
          <a:p>
            <a:pPr marL="685800" lvl="1" indent="-228600">
              <a:buFont typeface="+mj-lt"/>
              <a:buAutoNum type="arabicPeriod"/>
            </a:pPr>
            <a:r>
              <a:rPr lang="en-US" baseline="0" dirty="0" smtClean="0"/>
              <a:t>Examples: Refrigerator for concessions, benches, programming, and funded an Eagle Scout project.</a:t>
            </a:r>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12</a:t>
            </a:fld>
            <a:endParaRPr lang="en-US" dirty="0"/>
          </a:p>
        </p:txBody>
      </p:sp>
    </p:spTree>
    <p:extLst>
      <p:ext uri="{BB962C8B-B14F-4D97-AF65-F5344CB8AC3E}">
        <p14:creationId xmlns:p14="http://schemas.microsoft.com/office/powerpoint/2010/main" val="117310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pPr marL="228600" indent="-228600">
              <a:buFont typeface="+mj-lt"/>
              <a:buNone/>
            </a:pPr>
            <a:endParaRPr lang="en-US" dirty="0" smtClean="0"/>
          </a:p>
          <a:p>
            <a:pPr marL="228600" indent="-228600">
              <a:buFont typeface="+mj-lt"/>
              <a:buAutoNum type="arabicPeriod"/>
            </a:pPr>
            <a:r>
              <a:rPr lang="en-US" dirty="0" smtClean="0"/>
              <a:t>The PTSA has a full calendar of events planned for the 2014-2015 school year. We look</a:t>
            </a:r>
            <a:r>
              <a:rPr lang="en-US" baseline="0" dirty="0" smtClean="0"/>
              <a:t> forward to having you join us at all of the following:</a:t>
            </a:r>
          </a:p>
          <a:p>
            <a:pPr marL="685800" lvl="1" indent="-228600">
              <a:buFont typeface="+mj-lt"/>
              <a:buAutoNum type="arabicPeriod"/>
            </a:pPr>
            <a:r>
              <a:rPr lang="en-US" baseline="0" dirty="0" smtClean="0"/>
              <a:t>Community Service Fair</a:t>
            </a:r>
          </a:p>
          <a:p>
            <a:pPr marL="685800" lvl="1" indent="-228600">
              <a:buFont typeface="+mj-lt"/>
              <a:buAutoNum type="arabicPeriod"/>
            </a:pPr>
            <a:r>
              <a:rPr lang="en-US" baseline="0" dirty="0" smtClean="0"/>
              <a:t>Back-to-School Night</a:t>
            </a:r>
          </a:p>
          <a:p>
            <a:pPr marL="685800" lvl="1" indent="-228600">
              <a:buFont typeface="+mj-lt"/>
              <a:buAutoNum type="arabicPeriod"/>
            </a:pPr>
            <a:r>
              <a:rPr lang="en-US" baseline="0" dirty="0" smtClean="0"/>
              <a:t>Homecoming picnic</a:t>
            </a:r>
          </a:p>
          <a:p>
            <a:pPr marL="685800" lvl="1" indent="-228600">
              <a:buFont typeface="+mj-lt"/>
              <a:buAutoNum type="arabicPeriod"/>
            </a:pPr>
            <a:r>
              <a:rPr lang="en-US" baseline="0" dirty="0" smtClean="0"/>
              <a:t>Programs/guest speakers – College Planning, Financial Aid, Honor, Anxiety, Curriculum, etc</a:t>
            </a:r>
          </a:p>
          <a:p>
            <a:pPr marL="228600" lvl="0" indent="-228600">
              <a:buFont typeface="+mj-lt"/>
              <a:buAutoNum type="arabicPeriod"/>
            </a:pPr>
            <a:r>
              <a:rPr lang="en-US" baseline="0" dirty="0" smtClean="0"/>
              <a:t>Finally, under the fantastic leadership of Kim </a:t>
            </a:r>
            <a:r>
              <a:rPr lang="en-US" baseline="0" dirty="0" err="1" smtClean="0"/>
              <a:t>Chiachiaro</a:t>
            </a:r>
            <a:r>
              <a:rPr lang="en-US" baseline="0" dirty="0" smtClean="0"/>
              <a:t>, the PTSA operates the Dragon’ Lair— bar none the best school store on the planet, located in the cafeteria.  I enjoy volunteering at the Dragon’s Lair during my lunch hour on occasion because I can see the kids as well as meet new parent volunteers.</a:t>
            </a:r>
          </a:p>
          <a:p>
            <a:pPr marL="228600" lvl="0" indent="-228600">
              <a:buFont typeface="+mj-lt"/>
              <a:buAutoNum type="arabicPeriod"/>
            </a:pPr>
            <a:r>
              <a:rPr lang="en-US" baseline="0" dirty="0" smtClean="0"/>
              <a:t>So come to the lair that sells every conceivable Maggie Walker apparel and gear and show your school spirit!</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13</a:t>
            </a:fld>
            <a:endParaRPr lang="en-US" dirty="0"/>
          </a:p>
        </p:txBody>
      </p:sp>
    </p:spTree>
    <p:extLst>
      <p:ext uri="{BB962C8B-B14F-4D97-AF65-F5344CB8AC3E}">
        <p14:creationId xmlns:p14="http://schemas.microsoft.com/office/powerpoint/2010/main" val="308959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sz="1200" kern="1200" dirty="0" smtClean="0">
              <a:solidFill>
                <a:schemeClr val="tx1"/>
              </a:solidFill>
              <a:latin typeface="Arial" charset="0"/>
              <a:ea typeface="ＭＳ Ｐゴシック" pitchFamily="-92" charset="-128"/>
              <a:cs typeface="ＭＳ Ｐゴシック" pitchFamily="-106" charset="-128"/>
            </a:endParaRPr>
          </a:p>
          <a:p>
            <a:r>
              <a:rPr lang="en-US" sz="1200" kern="1200" dirty="0" smtClean="0">
                <a:solidFill>
                  <a:schemeClr val="tx1"/>
                </a:solidFill>
                <a:latin typeface="Arial" charset="0"/>
                <a:ea typeface="ＭＳ Ｐゴシック" pitchFamily="-92" charset="-128"/>
                <a:cs typeface="ＭＳ Ｐゴシック" pitchFamily="-106" charset="-128"/>
              </a:rPr>
              <a:t>Our annual Fall Festival is the true Kick-Off to the school year and an absolute MUST ATTEND for all Maggie Walker families.</a:t>
            </a:r>
          </a:p>
          <a:p>
            <a:endParaRPr lang="en-US" sz="1200" kern="1200" dirty="0" smtClean="0">
              <a:solidFill>
                <a:schemeClr val="tx1"/>
              </a:solidFill>
              <a:latin typeface="Arial" charset="0"/>
              <a:ea typeface="ＭＳ Ｐゴシック" pitchFamily="-92" charset="-128"/>
              <a:cs typeface="ＭＳ Ｐゴシック" pitchFamily="-106" charset="-128"/>
            </a:endParaRPr>
          </a:p>
          <a:p>
            <a:r>
              <a:rPr lang="en-US" sz="1200" kern="1200" dirty="0" smtClean="0">
                <a:solidFill>
                  <a:schemeClr val="tx1"/>
                </a:solidFill>
                <a:latin typeface="Arial" charset="0"/>
                <a:ea typeface="ＭＳ Ｐゴシック" pitchFamily="-92" charset="-128"/>
                <a:cs typeface="ＭＳ Ｐゴシック" pitchFamily="-106" charset="-128"/>
              </a:rPr>
              <a:t>It is my pleasure to introduce</a:t>
            </a:r>
            <a:r>
              <a:rPr lang="en-US" sz="1200" kern="1200" baseline="0" dirty="0" smtClean="0">
                <a:solidFill>
                  <a:schemeClr val="tx1"/>
                </a:solidFill>
                <a:latin typeface="Arial" charset="0"/>
                <a:ea typeface="ＭＳ Ｐゴシック" pitchFamily="-92" charset="-128"/>
                <a:cs typeface="ＭＳ Ｐゴシック" pitchFamily="-106" charset="-128"/>
              </a:rPr>
              <a:t> Kristin </a:t>
            </a:r>
            <a:r>
              <a:rPr lang="en-US" sz="1200" kern="1200" baseline="0" dirty="0" err="1" smtClean="0">
                <a:solidFill>
                  <a:schemeClr val="tx1"/>
                </a:solidFill>
                <a:latin typeface="Arial" charset="0"/>
                <a:ea typeface="ＭＳ Ｐゴシック" pitchFamily="-92" charset="-128"/>
                <a:cs typeface="ＭＳ Ｐゴシック" pitchFamily="-106" charset="-128"/>
              </a:rPr>
              <a:t>Vithoulkas</a:t>
            </a:r>
            <a:r>
              <a:rPr lang="en-US" sz="1200" kern="1200" dirty="0" smtClean="0">
                <a:solidFill>
                  <a:schemeClr val="tx1"/>
                </a:solidFill>
                <a:latin typeface="Arial" charset="0"/>
                <a:ea typeface="ＭＳ Ｐゴシック" pitchFamily="-92" charset="-128"/>
                <a:cs typeface="ＭＳ Ｐゴシック" pitchFamily="-106" charset="-128"/>
              </a:rPr>
              <a:t>, our fantastic PTSA Fall Festival Chair, to tell you about it.</a:t>
            </a:r>
          </a:p>
          <a:p>
            <a:endParaRPr lang="en-US" sz="1200" kern="1200" dirty="0" smtClean="0">
              <a:solidFill>
                <a:schemeClr val="tx1"/>
              </a:solidFill>
              <a:latin typeface="Arial" charset="0"/>
              <a:ea typeface="ＭＳ Ｐゴシック" pitchFamily="-92" charset="-128"/>
              <a:cs typeface="ＭＳ Ｐゴシック" pitchFamily="-106" charset="-128"/>
            </a:endParaRPr>
          </a:p>
          <a:p>
            <a:r>
              <a:rPr lang="en-US" sz="1200" b="1" kern="1200" dirty="0" smtClean="0">
                <a:solidFill>
                  <a:schemeClr val="tx1"/>
                </a:solidFill>
                <a:latin typeface="Arial" charset="0"/>
                <a:ea typeface="ＭＳ Ｐゴシック" pitchFamily="-92" charset="-128"/>
                <a:cs typeface="ＭＳ Ｐゴシック" pitchFamily="-106" charset="-128"/>
              </a:rPr>
              <a:t>Kristin </a:t>
            </a:r>
            <a:r>
              <a:rPr lang="en-US" sz="1200" b="1" kern="1200" dirty="0" err="1" smtClean="0">
                <a:solidFill>
                  <a:schemeClr val="tx1"/>
                </a:solidFill>
                <a:latin typeface="Arial" charset="0"/>
                <a:ea typeface="ＭＳ Ｐゴシック" pitchFamily="-92" charset="-128"/>
                <a:cs typeface="ＭＳ Ｐゴシック" pitchFamily="-106" charset="-128"/>
              </a:rPr>
              <a:t>Vithoulkas</a:t>
            </a:r>
            <a:r>
              <a:rPr lang="en-US" sz="1200" b="1" kern="1200" baseline="0" dirty="0" smtClean="0">
                <a:solidFill>
                  <a:schemeClr val="tx1"/>
                </a:solidFill>
                <a:latin typeface="Arial" charset="0"/>
                <a:ea typeface="ＭＳ Ｐゴシック" pitchFamily="-92" charset="-128"/>
                <a:cs typeface="ＭＳ Ｐゴシック" pitchFamily="-106" charset="-128"/>
              </a:rPr>
              <a:t> Speaks</a:t>
            </a:r>
          </a:p>
          <a:p>
            <a:endParaRPr lang="en-US" sz="1200" b="0" kern="1200" baseline="0" dirty="0" smtClean="0">
              <a:solidFill>
                <a:schemeClr val="tx1"/>
              </a:solidFill>
              <a:latin typeface="Arial" charset="0"/>
              <a:ea typeface="ＭＳ Ｐゴシック" pitchFamily="-92" charset="-128"/>
              <a:cs typeface="ＭＳ Ｐゴシック" pitchFamily="-106" charset="-128"/>
            </a:endParaRPr>
          </a:p>
          <a:p>
            <a:r>
              <a:rPr lang="en-US" sz="1200" b="0" kern="1200" baseline="0" dirty="0" smtClean="0">
                <a:solidFill>
                  <a:schemeClr val="tx1"/>
                </a:solidFill>
                <a:latin typeface="Arial" charset="0"/>
                <a:ea typeface="ＭＳ Ｐゴシック" pitchFamily="-92" charset="-128"/>
                <a:cs typeface="ＭＳ Ｐゴシック" pitchFamily="-106" charset="-128"/>
              </a:rPr>
              <a:t>When remarks are complete, transfer back to Elizabeth Wong</a:t>
            </a:r>
            <a:endParaRPr lang="en-US" sz="1200" b="0" kern="1200" dirty="0" smtClean="0">
              <a:solidFill>
                <a:schemeClr val="tx1"/>
              </a:solidFill>
              <a:latin typeface="Arial" charset="0"/>
              <a:ea typeface="ＭＳ Ｐゴシック" pitchFamily="-92"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14</a:t>
            </a:fld>
            <a:endParaRPr lang="en-US" dirty="0"/>
          </a:p>
        </p:txBody>
      </p:sp>
    </p:spTree>
    <p:extLst>
      <p:ext uri="{BB962C8B-B14F-4D97-AF65-F5344CB8AC3E}">
        <p14:creationId xmlns:p14="http://schemas.microsoft.com/office/powerpoint/2010/main" val="284927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sz="1200" kern="1200" dirty="0" smtClean="0">
              <a:solidFill>
                <a:schemeClr val="tx1"/>
              </a:solidFill>
              <a:latin typeface="Arial" charset="0"/>
              <a:ea typeface="ＭＳ Ｐゴシック" pitchFamily="-92" charset="-128"/>
              <a:cs typeface="ＭＳ Ｐゴシック" pitchFamily="-106" charset="-128"/>
            </a:endParaRPr>
          </a:p>
          <a:p>
            <a:r>
              <a:rPr lang="en-US" sz="1200" kern="1200" dirty="0" smtClean="0">
                <a:solidFill>
                  <a:schemeClr val="tx1"/>
                </a:solidFill>
                <a:latin typeface="Arial" charset="0"/>
                <a:ea typeface="ＭＳ Ｐゴシック" pitchFamily="-92" charset="-128"/>
                <a:cs typeface="ＭＳ Ｐゴシック" pitchFamily="-106" charset="-128"/>
              </a:rPr>
              <a:t>Each year, the Maggie Walker community comes together for a true Gala that cannot</a:t>
            </a:r>
            <a:r>
              <a:rPr lang="en-US" sz="1200" kern="1200" baseline="0" dirty="0" smtClean="0">
                <a:solidFill>
                  <a:schemeClr val="tx1"/>
                </a:solidFill>
                <a:latin typeface="Arial" charset="0"/>
                <a:ea typeface="ＭＳ Ｐゴシック" pitchFamily="-92" charset="-128"/>
                <a:cs typeface="ＭＳ Ｐゴシック" pitchFamily="-106" charset="-128"/>
              </a:rPr>
              <a:t> </a:t>
            </a:r>
            <a:r>
              <a:rPr lang="en-US" sz="1200" kern="1200" dirty="0" smtClean="0">
                <a:solidFill>
                  <a:schemeClr val="tx1"/>
                </a:solidFill>
                <a:latin typeface="Arial" charset="0"/>
                <a:ea typeface="ＭＳ Ｐゴシック" pitchFamily="-92" charset="-128"/>
                <a:cs typeface="ＭＳ Ｐゴシック" pitchFamily="-106" charset="-128"/>
              </a:rPr>
              <a:t>be missed. It is my pleasure to introduce Karen </a:t>
            </a:r>
            <a:r>
              <a:rPr lang="en-US" sz="1200" kern="1200" dirty="0" err="1" smtClean="0">
                <a:solidFill>
                  <a:schemeClr val="tx1"/>
                </a:solidFill>
                <a:latin typeface="Arial" charset="0"/>
                <a:ea typeface="ＭＳ Ｐゴシック" pitchFamily="-92" charset="-128"/>
                <a:cs typeface="ＭＳ Ｐゴシック" pitchFamily="-106" charset="-128"/>
              </a:rPr>
              <a:t>Akens</a:t>
            </a:r>
            <a:r>
              <a:rPr lang="en-US" sz="1200" kern="1200" dirty="0" smtClean="0">
                <a:solidFill>
                  <a:schemeClr val="tx1"/>
                </a:solidFill>
                <a:latin typeface="Arial" charset="0"/>
                <a:ea typeface="ＭＳ Ｐゴシック" pitchFamily="-92" charset="-128"/>
                <a:cs typeface="ＭＳ Ｐゴシック" pitchFamily="-106" charset="-128"/>
              </a:rPr>
              <a:t>,</a:t>
            </a:r>
            <a:r>
              <a:rPr lang="en-US" sz="1200" kern="1200" baseline="0" dirty="0" smtClean="0">
                <a:solidFill>
                  <a:schemeClr val="tx1"/>
                </a:solidFill>
                <a:latin typeface="Arial" charset="0"/>
                <a:ea typeface="ＭＳ Ｐゴシック" pitchFamily="-92" charset="-128"/>
                <a:cs typeface="ＭＳ Ｐゴシック" pitchFamily="-106" charset="-128"/>
              </a:rPr>
              <a:t> Auction Chair extraordinaire who will share with you why you cannot miss the Night of the Dragon!</a:t>
            </a:r>
          </a:p>
          <a:p>
            <a:endParaRPr lang="en-US" sz="1200" kern="1200" baseline="0" dirty="0" smtClean="0">
              <a:solidFill>
                <a:schemeClr val="tx1"/>
              </a:solidFill>
              <a:latin typeface="Arial" charset="0"/>
              <a:ea typeface="ＭＳ Ｐゴシック" pitchFamily="-92" charset="-128"/>
              <a:cs typeface="ＭＳ Ｐゴシック" pitchFamily="-106" charset="-128"/>
            </a:endParaRPr>
          </a:p>
          <a:p>
            <a:r>
              <a:rPr lang="en-US" sz="1200" b="1" kern="1200" baseline="0" dirty="0" smtClean="0">
                <a:solidFill>
                  <a:schemeClr val="tx1"/>
                </a:solidFill>
                <a:latin typeface="Arial" charset="0"/>
                <a:ea typeface="ＭＳ Ｐゴシック" pitchFamily="-92" charset="-128"/>
                <a:cs typeface="ＭＳ Ｐゴシック" pitchFamily="-106" charset="-128"/>
              </a:rPr>
              <a:t>Karen </a:t>
            </a:r>
            <a:r>
              <a:rPr lang="en-US" sz="1200" b="1" kern="1200" baseline="0" dirty="0" err="1" smtClean="0">
                <a:solidFill>
                  <a:schemeClr val="tx1"/>
                </a:solidFill>
                <a:latin typeface="Arial" charset="0"/>
                <a:ea typeface="ＭＳ Ｐゴシック" pitchFamily="-92" charset="-128"/>
                <a:cs typeface="ＭＳ Ｐゴシック" pitchFamily="-106" charset="-128"/>
              </a:rPr>
              <a:t>Akens</a:t>
            </a:r>
            <a:r>
              <a:rPr lang="en-US" sz="1200" b="1" kern="1200" baseline="0" dirty="0" smtClean="0">
                <a:solidFill>
                  <a:schemeClr val="tx1"/>
                </a:solidFill>
                <a:latin typeface="Arial" charset="0"/>
                <a:ea typeface="ＭＳ Ｐゴシック" pitchFamily="-92" charset="-128"/>
                <a:cs typeface="ＭＳ Ｐゴシック" pitchFamily="-106" charset="-128"/>
              </a:rPr>
              <a:t> Speaks</a:t>
            </a:r>
          </a:p>
          <a:p>
            <a:endParaRPr lang="en-US" sz="1200" b="0" kern="1200" baseline="0" dirty="0" smtClean="0">
              <a:solidFill>
                <a:schemeClr val="tx1"/>
              </a:solidFill>
              <a:latin typeface="Arial" charset="0"/>
              <a:ea typeface="ＭＳ Ｐゴシック" pitchFamily="-92" charset="-128"/>
              <a:cs typeface="ＭＳ Ｐゴシック" pitchFamily="-106" charset="-128"/>
            </a:endParaRPr>
          </a:p>
          <a:p>
            <a:r>
              <a:rPr lang="en-US" sz="1200" b="0" kern="1200" baseline="0" dirty="0" smtClean="0">
                <a:solidFill>
                  <a:schemeClr val="tx1"/>
                </a:solidFill>
                <a:latin typeface="Arial" charset="0"/>
                <a:ea typeface="ＭＳ Ｐゴシック" pitchFamily="-92" charset="-128"/>
                <a:cs typeface="ＭＳ Ｐゴシック" pitchFamily="-106" charset="-128"/>
              </a:rPr>
              <a:t>Auction remarks.</a:t>
            </a:r>
          </a:p>
          <a:p>
            <a:endParaRPr lang="en-US" sz="1200" b="0" kern="1200" baseline="0" dirty="0" smtClean="0">
              <a:solidFill>
                <a:schemeClr val="tx1"/>
              </a:solidFill>
              <a:latin typeface="Arial" charset="0"/>
              <a:ea typeface="ＭＳ Ｐゴシック" pitchFamily="-92" charset="-128"/>
              <a:cs typeface="ＭＳ Ｐゴシック" pitchFamily="-106" charset="-128"/>
            </a:endParaRPr>
          </a:p>
          <a:p>
            <a:r>
              <a:rPr lang="en-US" sz="1200" b="0" kern="1200" baseline="0" dirty="0" smtClean="0">
                <a:solidFill>
                  <a:schemeClr val="tx1"/>
                </a:solidFill>
                <a:latin typeface="Arial" charset="0"/>
                <a:ea typeface="ＭＳ Ｐゴシック" pitchFamily="-92" charset="-128"/>
                <a:cs typeface="ＭＳ Ｐゴシック" pitchFamily="-106" charset="-128"/>
              </a:rPr>
              <a:t>When complete transfer program back to Elizabeth Wong</a:t>
            </a:r>
            <a:endParaRPr lang="en-US" sz="1200" b="0" kern="1200" dirty="0" smtClean="0">
              <a:solidFill>
                <a:schemeClr val="tx1"/>
              </a:solidFill>
              <a:latin typeface="Arial" charset="0"/>
              <a:ea typeface="ＭＳ Ｐゴシック" pitchFamily="-92"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15</a:t>
            </a:fld>
            <a:endParaRPr lang="en-US" dirty="0"/>
          </a:p>
        </p:txBody>
      </p:sp>
    </p:spTree>
    <p:extLst>
      <p:ext uri="{BB962C8B-B14F-4D97-AF65-F5344CB8AC3E}">
        <p14:creationId xmlns:p14="http://schemas.microsoft.com/office/powerpoint/2010/main" val="136796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dirty="0" smtClean="0"/>
          </a:p>
          <a:p>
            <a:r>
              <a:rPr lang="en-US" dirty="0" smtClean="0"/>
              <a:t>Our 5 Booster Clubs</a:t>
            </a:r>
            <a:r>
              <a:rPr lang="en-US" baseline="0" dirty="0" smtClean="0"/>
              <a:t> are critical in providing support for our numerous student clubs and teams, as well as for the fine arts students’ activities. I would like to recognize each of the Booster Chairs – if they would stand and wave as I call their names.</a:t>
            </a:r>
          </a:p>
          <a:p>
            <a:endParaRPr lang="en-US" baseline="0" dirty="0" smtClean="0"/>
          </a:p>
          <a:p>
            <a:pPr marL="228600" indent="-228600">
              <a:buFont typeface="+mj-lt"/>
              <a:buAutoNum type="arabicPeriod"/>
            </a:pPr>
            <a:r>
              <a:rPr lang="en-US" baseline="0" dirty="0" smtClean="0"/>
              <a:t>Bill </a:t>
            </a:r>
            <a:r>
              <a:rPr lang="en-US" baseline="0" dirty="0" err="1" smtClean="0"/>
              <a:t>Benos</a:t>
            </a:r>
            <a:r>
              <a:rPr lang="en-US" baseline="0" dirty="0" smtClean="0"/>
              <a:t>, Academic Boosters (unable to join us tonight)</a:t>
            </a:r>
          </a:p>
          <a:p>
            <a:pPr marL="228600" indent="-228600">
              <a:buFont typeface="+mj-lt"/>
              <a:buAutoNum type="arabicPeriod"/>
            </a:pPr>
            <a:r>
              <a:rPr lang="en-US" baseline="0" dirty="0" smtClean="0"/>
              <a:t>Peggy </a:t>
            </a:r>
            <a:r>
              <a:rPr lang="en-US" baseline="0" dirty="0" err="1" smtClean="0"/>
              <a:t>Feldmann</a:t>
            </a:r>
            <a:r>
              <a:rPr lang="en-US" baseline="0" dirty="0" smtClean="0"/>
              <a:t>, Athletic Boosters</a:t>
            </a:r>
          </a:p>
          <a:p>
            <a:pPr marL="228600" indent="-228600">
              <a:buFont typeface="+mj-lt"/>
              <a:buAutoNum type="arabicPeriod"/>
            </a:pPr>
            <a:r>
              <a:rPr lang="en-US" baseline="0" dirty="0" smtClean="0"/>
              <a:t>Michelle Oppenheim, Drama Boosters </a:t>
            </a:r>
          </a:p>
          <a:p>
            <a:pPr marL="228600" indent="-228600">
              <a:buFont typeface="+mj-lt"/>
              <a:buAutoNum type="arabicPeriod"/>
            </a:pPr>
            <a:r>
              <a:rPr lang="en-US" baseline="0" dirty="0" smtClean="0"/>
              <a:t>Leslie </a:t>
            </a:r>
            <a:r>
              <a:rPr lang="en-US" baseline="0" dirty="0" err="1" smtClean="0"/>
              <a:t>Hausser</a:t>
            </a:r>
            <a:r>
              <a:rPr lang="en-US" baseline="0" dirty="0" smtClean="0"/>
              <a:t>, Music Boosters</a:t>
            </a:r>
          </a:p>
          <a:p>
            <a:pPr marL="228600" indent="-228600">
              <a:buFont typeface="+mj-lt"/>
              <a:buAutoNum type="arabicPeriod"/>
            </a:pPr>
            <a:r>
              <a:rPr lang="en-US" baseline="0" dirty="0" smtClean="0"/>
              <a:t>Heather </a:t>
            </a:r>
            <a:r>
              <a:rPr lang="en-US" baseline="0" dirty="0" err="1" smtClean="0"/>
              <a:t>Kunka</a:t>
            </a:r>
            <a:r>
              <a:rPr lang="en-US" baseline="0" dirty="0" smtClean="0"/>
              <a:t>, Visual Arts Boosters</a:t>
            </a:r>
          </a:p>
          <a:p>
            <a:pPr marL="228600" indent="-228600">
              <a:buFont typeface="+mj-lt"/>
              <a:buAutoNum type="arabicPeriod"/>
            </a:pPr>
            <a:endParaRPr lang="en-US" baseline="0" dirty="0" smtClean="0"/>
          </a:p>
          <a:p>
            <a:pPr marL="228600" indent="-228600">
              <a:buFont typeface="+mj-lt"/>
              <a:buNone/>
            </a:pPr>
            <a:r>
              <a:rPr lang="en-US" baseline="0" dirty="0" smtClean="0"/>
              <a:t>Be sure to visit the booster tables in the cafeteria for more information.  Thank you boosters!</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16</a:t>
            </a:fld>
            <a:endParaRPr lang="en-US" dirty="0"/>
          </a:p>
        </p:txBody>
      </p:sp>
    </p:spTree>
    <p:extLst>
      <p:ext uri="{BB962C8B-B14F-4D97-AF65-F5344CB8AC3E}">
        <p14:creationId xmlns:p14="http://schemas.microsoft.com/office/powerpoint/2010/main" val="217056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dirty="0" smtClean="0"/>
          </a:p>
          <a:p>
            <a:r>
              <a:rPr lang="en-US" dirty="0" smtClean="0"/>
              <a:t>You may not have heard of the MLWGS School Advisory Council, but it does exist. It is a group that directly influences the quality of life in our school.  To tell you a bit more about the School Advisory Council,</a:t>
            </a:r>
            <a:r>
              <a:rPr lang="en-US" baseline="0" dirty="0" smtClean="0"/>
              <a:t> I invite </a:t>
            </a:r>
            <a:r>
              <a:rPr lang="en-US" baseline="0" dirty="0" err="1" smtClean="0"/>
              <a:t>Chamie</a:t>
            </a:r>
            <a:r>
              <a:rPr lang="en-US" baseline="0" dirty="0" smtClean="0"/>
              <a:t> Valentine, Chair, SAC to the podium.</a:t>
            </a:r>
            <a:r>
              <a:rPr lang="en-US" dirty="0" smtClean="0"/>
              <a:t> </a:t>
            </a:r>
          </a:p>
          <a:p>
            <a:endParaRPr lang="en-US" dirty="0" smtClean="0"/>
          </a:p>
          <a:p>
            <a:r>
              <a:rPr lang="en-US" b="1" dirty="0" err="1" smtClean="0"/>
              <a:t>Chamie</a:t>
            </a:r>
            <a:r>
              <a:rPr lang="en-US" b="1" dirty="0" smtClean="0"/>
              <a:t> Valentine</a:t>
            </a:r>
            <a:r>
              <a:rPr lang="en-US" b="1" baseline="0" dirty="0" smtClean="0"/>
              <a:t> Speaks</a:t>
            </a:r>
          </a:p>
          <a:p>
            <a:endParaRPr lang="en-US" baseline="0" dirty="0" smtClean="0"/>
          </a:p>
          <a:p>
            <a:r>
              <a:rPr lang="en-US" baseline="0" dirty="0" smtClean="0"/>
              <a:t>SAC remarks.</a:t>
            </a:r>
          </a:p>
          <a:p>
            <a:endParaRPr lang="en-US" baseline="0" dirty="0" smtClean="0"/>
          </a:p>
          <a:p>
            <a:r>
              <a:rPr lang="en-US" baseline="0" dirty="0" smtClean="0"/>
              <a:t>When complete, transfer program back to Elizabeth Wong</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17</a:t>
            </a:fld>
            <a:endParaRPr lang="en-US" dirty="0"/>
          </a:p>
        </p:txBody>
      </p:sp>
    </p:spTree>
    <p:extLst>
      <p:ext uri="{BB962C8B-B14F-4D97-AF65-F5344CB8AC3E}">
        <p14:creationId xmlns:p14="http://schemas.microsoft.com/office/powerpoint/2010/main" val="217056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pPr marL="228600" indent="-228600">
              <a:buFont typeface="+mj-lt"/>
              <a:buAutoNum type="arabicPeriod"/>
            </a:pPr>
            <a:endParaRPr lang="en-US" baseline="0" dirty="0" smtClean="0"/>
          </a:p>
          <a:p>
            <a:pPr marL="228600" indent="-228600">
              <a:buFont typeface="+mj-lt"/>
              <a:buAutoNum type="arabicPeriod"/>
            </a:pPr>
            <a:r>
              <a:rPr lang="en-US" baseline="0" dirty="0" smtClean="0"/>
              <a:t>We all have different communication styles, and lucky for you the Maggie Walker PTSA has many ways to communicate information to you!</a:t>
            </a:r>
          </a:p>
          <a:p>
            <a:pPr marL="685800" lvl="1" indent="-228600">
              <a:buFont typeface="+mj-lt"/>
              <a:buAutoNum type="arabicPeriod"/>
            </a:pPr>
            <a:r>
              <a:rPr lang="en-US" baseline="0" dirty="0" smtClean="0"/>
              <a:t>Our awesome e-mail newsletter, “Smoke &amp; Scales” will land in your inbox every Tuesday morning during the school year. Please take a few minutes each week to read about the big news at the school, what’s upcoming, and some great news about what our students are accomplishing.</a:t>
            </a:r>
          </a:p>
          <a:p>
            <a:pPr marL="685800" lvl="1" indent="-228600">
              <a:buFont typeface="+mj-lt"/>
              <a:buAutoNum type="arabicPeriod"/>
            </a:pPr>
            <a:r>
              <a:rPr lang="en-US" baseline="0" dirty="0" smtClean="0"/>
              <a:t>Tonight you’ve been given a copy of the 2013-2014 Student Directory— I will admit that I often find myself reading the school directory, sounds strange, but it is chock full of information you will use frequently.</a:t>
            </a:r>
          </a:p>
          <a:p>
            <a:pPr marL="1143000" lvl="2" indent="-228600">
              <a:buFont typeface="+mj-lt"/>
              <a:buAutoNum type="arabicPeriod"/>
            </a:pPr>
            <a:r>
              <a:rPr lang="en-US" baseline="0" dirty="0" smtClean="0"/>
              <a:t>You will receive the 2014-2015 edition with your child’s Back-to-School packet this August.</a:t>
            </a:r>
          </a:p>
          <a:p>
            <a:pPr marL="685800" lvl="1" indent="-228600">
              <a:buFont typeface="+mj-lt"/>
              <a:buAutoNum type="arabicPeriod"/>
            </a:pPr>
            <a:r>
              <a:rPr lang="en-US" baseline="0" dirty="0" smtClean="0"/>
              <a:t>If social media is your preference, just “Like” our Maggie Walker Facebook page: </a:t>
            </a:r>
            <a:r>
              <a:rPr lang="en-US" baseline="0" dirty="0" err="1" smtClean="0"/>
              <a:t>Facebook.com/mlwgs</a:t>
            </a:r>
            <a:r>
              <a:rPr lang="en-US" baseline="0" dirty="0" smtClean="0"/>
              <a:t> and you will always be in the know thanks to our new Social Media Chair, Karen Monks! </a:t>
            </a:r>
          </a:p>
          <a:p>
            <a:pPr marL="228600" lvl="0" indent="-228600">
              <a:buFont typeface="+mj-lt"/>
              <a:buNone/>
            </a:pPr>
            <a:endParaRPr lang="en-US" b="0" u="none" baseline="0" dirty="0" smtClean="0">
              <a:solidFill>
                <a:schemeClr val="tx1"/>
              </a:solidFill>
            </a:endParaRPr>
          </a:p>
          <a:p>
            <a:pPr marL="228600" lvl="0" indent="-228600">
              <a:buFont typeface="+mj-lt"/>
              <a:buNone/>
            </a:pPr>
            <a:r>
              <a:rPr lang="en-US" b="0" u="none" baseline="0" dirty="0" smtClean="0">
                <a:solidFill>
                  <a:schemeClr val="tx1"/>
                </a:solidFill>
              </a:rPr>
              <a:t>Now I would like to transfer the program over to Mr. Burt Hazelwood, Chair of the Governor’s School Foundation.  </a:t>
            </a:r>
            <a:endParaRPr lang="en-US" b="1" u="sng" baseline="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18</a:t>
            </a:fld>
            <a:endParaRPr lang="en-US" dirty="0"/>
          </a:p>
        </p:txBody>
      </p:sp>
    </p:spTree>
    <p:extLst>
      <p:ext uri="{BB962C8B-B14F-4D97-AF65-F5344CB8AC3E}">
        <p14:creationId xmlns:p14="http://schemas.microsoft.com/office/powerpoint/2010/main" val="119462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ＭＳ Ｐゴシック" pitchFamily="-92" charset="-128"/>
                <a:cs typeface="ＭＳ Ｐゴシック" pitchFamily="-106" charset="-128"/>
              </a:rPr>
              <a:t>Burt Hazelwood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The Foundation seeks charitable contributions to enhance the educational experience of the school’s exceptional students. The Foundation develops, implements, and supports fund raising and outreach efforts to alumni, parents and other friends—we do this by supporting the PTSA and the Booster groups, and we also do this through</a:t>
            </a:r>
            <a:r>
              <a:rPr lang="en-US" sz="1200" kern="1200" baseline="0" dirty="0" smtClean="0">
                <a:solidFill>
                  <a:schemeClr val="tx1"/>
                </a:solidFill>
                <a:effectLst/>
                <a:latin typeface="Arial" charset="0"/>
                <a:ea typeface="ＭＳ Ｐゴシック" pitchFamily="-92" charset="-128"/>
                <a:cs typeface="ＭＳ Ｐゴシック" pitchFamily="-106" charset="-128"/>
              </a:rPr>
              <a:t> corporate solicitation, grant-writing, and our Annual Fund Campaign, which raised over $340,000 this year</a:t>
            </a:r>
            <a:r>
              <a:rPr lang="en-US" sz="1200" kern="1200" dirty="0" smtClean="0">
                <a:solidFill>
                  <a:schemeClr val="tx1"/>
                </a:solidFill>
                <a:effectLst/>
                <a:latin typeface="Arial" charset="0"/>
                <a:ea typeface="ＭＳ Ｐゴシック" pitchFamily="-92" charset="-128"/>
                <a:cs typeface="ＭＳ Ｐゴシック" pitchFamily="-106" charset="-128"/>
              </a:rPr>
              <a:t>. These efforts enable the school to maximize academic opportunities, expand extracurricular programs, support faculty education, strengthen administrative infrastructure, improve facilities, and acquire innovative technology. </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Image:</a:t>
            </a:r>
            <a:r>
              <a:rPr lang="en-US" sz="1200" kern="1200" baseline="0" dirty="0" smtClean="0">
                <a:solidFill>
                  <a:schemeClr val="tx1"/>
                </a:solidFill>
                <a:effectLst/>
                <a:latin typeface="Arial" charset="0"/>
                <a:ea typeface="ＭＳ Ｐゴシック" pitchFamily="-92" charset="-128"/>
                <a:cs typeface="ＭＳ Ｐゴシック" pitchFamily="-106" charset="-128"/>
              </a:rPr>
              <a:t> IPEVO document camera that provides real-time video capture for documents, pictures and three-dimensional objects.  Purchased by Foundation.</a:t>
            </a:r>
          </a:p>
          <a:p>
            <a:endParaRPr lang="en-US" sz="1200" kern="1200" baseline="0" dirty="0" smtClean="0">
              <a:solidFill>
                <a:schemeClr val="tx1"/>
              </a:solidFill>
              <a:effectLst/>
              <a:latin typeface="Arial" charset="0"/>
              <a:ea typeface="ＭＳ Ｐゴシック" pitchFamily="-92" charset="-128"/>
              <a:cs typeface="ＭＳ Ｐゴシック" pitchFamily="-106" charset="-128"/>
            </a:endParaRPr>
          </a:p>
          <a:p>
            <a:r>
              <a:rPr lang="en-US" sz="1200" kern="1200" baseline="0" dirty="0" smtClean="0">
                <a:solidFill>
                  <a:schemeClr val="tx1"/>
                </a:solidFill>
                <a:effectLst/>
                <a:latin typeface="Arial" charset="0"/>
                <a:ea typeface="ＭＳ Ｐゴシック" pitchFamily="-92" charset="-128"/>
                <a:cs typeface="ＭＳ Ｐゴシック" pitchFamily="-106" charset="-128"/>
              </a:rPr>
              <a:t>Transfer program back to Elizabeth Wong</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19</a:t>
            </a:fld>
            <a:endParaRPr lang="en-US" dirty="0"/>
          </a:p>
        </p:txBody>
      </p:sp>
    </p:spTree>
    <p:extLst>
      <p:ext uri="{BB962C8B-B14F-4D97-AF65-F5344CB8AC3E}">
        <p14:creationId xmlns:p14="http://schemas.microsoft.com/office/powerpoint/2010/main" val="20958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11" charset="-128"/>
              </a:rPr>
              <a:t>Welcome student</a:t>
            </a:r>
            <a:r>
              <a:rPr lang="en-US" baseline="0" dirty="0" smtClean="0">
                <a:ea typeface="ＭＳ Ｐゴシック" pitchFamily="-111" charset="-128"/>
              </a:rPr>
              <a:t>s and parents to the MLWGS class of 2018…my name is Jeff McGee and I am proud to be the director of this exemplary institution of learning and fun.  This is a place where being different is being alike… we are confident that you’ll agree that this governor’s school is bar none the best!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11" charset="-128"/>
              </a:rPr>
              <a:t>In just four short years we will again be together at graduation in June, 2018. This graduating class will be offered more than 10,000,000 in scholarships, your child will have successfully completed 8 or 9 AP courses, captured more than 12 university credits.  One of you may even be the parent of a student who has a minor planet named after them, is published in scholarly journals, be awarded a patent, or work for the department of defense…all prior to graduation.  The class of 2018 will have an average SAT score in excess of 2100, will boast high school all-American athletes, national winners in the arts, and a very high percentage your children will be national merit scholars a few will be presidential scholar finalists.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2</a:t>
            </a:fld>
            <a:endParaRPr lang="en-US" dirty="0"/>
          </a:p>
        </p:txBody>
      </p:sp>
    </p:spTree>
    <p:extLst>
      <p:ext uri="{BB962C8B-B14F-4D97-AF65-F5344CB8AC3E}">
        <p14:creationId xmlns:p14="http://schemas.microsoft.com/office/powerpoint/2010/main" val="135668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endParaRPr lang="en-US" smtClean="0"/>
          </a:p>
          <a:p>
            <a:r>
              <a:rPr lang="en-US" smtClean="0"/>
              <a:t>Thank </a:t>
            </a:r>
            <a:r>
              <a:rPr lang="en-US" dirty="0" smtClean="0"/>
              <a:t>you for being here tonight. We would like to invite you join us downstairs for refreshments</a:t>
            </a:r>
            <a:r>
              <a:rPr lang="en-US" baseline="0" dirty="0" smtClean="0"/>
              <a:t> and for the opportunity to meet and speak with the groups who have presented tonight</a:t>
            </a:r>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20</a:t>
            </a:fld>
            <a:endParaRPr lang="en-US" dirty="0"/>
          </a:p>
        </p:txBody>
      </p:sp>
    </p:spTree>
    <p:extLst>
      <p:ext uri="{BB962C8B-B14F-4D97-AF65-F5344CB8AC3E}">
        <p14:creationId xmlns:p14="http://schemas.microsoft.com/office/powerpoint/2010/main" val="40904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11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111" charset="-128"/>
              </a:rPr>
              <a:t>Unlike the application process, tonight’s program is simple and straight forward…we will be here for 30 minutes and at 6:00PM, </a:t>
            </a:r>
            <a:r>
              <a:rPr lang="en-US" baseline="0" dirty="0" smtClean="0">
                <a:ea typeface="ＭＳ Ｐゴシック" pitchFamily="-111" charset="-128"/>
              </a:rPr>
              <a:t>we </a:t>
            </a:r>
            <a:r>
              <a:rPr lang="en-US" baseline="0" dirty="0" smtClean="0">
                <a:ea typeface="ＭＳ Ｐゴシック" pitchFamily="-111" charset="-128"/>
              </a:rPr>
              <a:t>will move to the cafeteria and students commons for refreshments and to give you a chance to speak with the various organizations that </a:t>
            </a:r>
            <a:r>
              <a:rPr lang="en-US" baseline="0" dirty="0" smtClean="0">
                <a:ea typeface="ＭＳ Ｐゴシック" pitchFamily="-111" charset="-128"/>
              </a:rPr>
              <a:t>are present </a:t>
            </a:r>
            <a:r>
              <a:rPr lang="en-US" baseline="0" dirty="0" smtClean="0">
                <a:ea typeface="ＭＳ Ｐゴシック" pitchFamily="-111" charset="-128"/>
              </a:rPr>
              <a:t>tonight.</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This</a:t>
            </a:r>
            <a:r>
              <a:rPr lang="en-US" sz="1200" kern="1200" baseline="0" dirty="0" smtClean="0">
                <a:solidFill>
                  <a:schemeClr val="tx1"/>
                </a:solidFill>
                <a:effectLst/>
                <a:latin typeface="Arial" charset="0"/>
                <a:ea typeface="ＭＳ Ｐゴシック" pitchFamily="-92" charset="-128"/>
                <a:cs typeface="ＭＳ Ｐゴシック" pitchFamily="-106" charset="-128"/>
              </a:rPr>
              <a:t> format allows us </a:t>
            </a:r>
            <a:r>
              <a:rPr lang="en-US" sz="1200" kern="1200" baseline="0" dirty="0" smtClean="0">
                <a:solidFill>
                  <a:schemeClr val="tx1"/>
                </a:solidFill>
                <a:effectLst/>
                <a:latin typeface="Arial" charset="0"/>
                <a:ea typeface="ＭＳ Ｐゴシック" pitchFamily="-92" charset="-128"/>
                <a:cs typeface="ＭＳ Ｐゴシック" pitchFamily="-106" charset="-128"/>
              </a:rPr>
              <a:t>to properly </a:t>
            </a:r>
            <a:r>
              <a:rPr lang="en-US" sz="1200" kern="1200" dirty="0" smtClean="0">
                <a:solidFill>
                  <a:schemeClr val="tx1"/>
                </a:solidFill>
                <a:effectLst/>
                <a:latin typeface="Arial" charset="0"/>
                <a:ea typeface="ＭＳ Ｐゴシック" pitchFamily="-92" charset="-128"/>
                <a:cs typeface="ＭＳ Ｐゴシック" pitchFamily="-106" charset="-128"/>
              </a:rPr>
              <a:t>welcome </a:t>
            </a:r>
            <a:r>
              <a:rPr lang="en-US" sz="1200" kern="1200" dirty="0" smtClean="0">
                <a:solidFill>
                  <a:schemeClr val="tx1"/>
                </a:solidFill>
                <a:effectLst/>
                <a:latin typeface="Arial" charset="0"/>
                <a:ea typeface="ＭＳ Ｐゴシック" pitchFamily="-92" charset="-128"/>
                <a:cs typeface="ＭＳ Ｐゴシック" pitchFamily="-106" charset="-128"/>
              </a:rPr>
              <a:t>you</a:t>
            </a:r>
            <a:r>
              <a:rPr lang="en-US" sz="1200" kern="1200" baseline="0" dirty="0" smtClean="0">
                <a:solidFill>
                  <a:schemeClr val="tx1"/>
                </a:solidFill>
                <a:effectLst/>
                <a:latin typeface="Arial" charset="0"/>
                <a:ea typeface="ＭＳ Ｐゴシック" pitchFamily="-92" charset="-128"/>
                <a:cs typeface="ＭＳ Ｐゴシック" pitchFamily="-106" charset="-128"/>
              </a:rPr>
              <a:t> </a:t>
            </a:r>
            <a:r>
              <a:rPr lang="en-US" sz="1200" kern="1200" dirty="0" smtClean="0">
                <a:solidFill>
                  <a:schemeClr val="tx1"/>
                </a:solidFill>
                <a:effectLst/>
                <a:latin typeface="Arial" charset="0"/>
                <a:ea typeface="ＭＳ Ｐゴシック" pitchFamily="-92" charset="-128"/>
                <a:cs typeface="ＭＳ Ｐゴシック" pitchFamily="-106" charset="-128"/>
              </a:rPr>
              <a:t>and explain the many ways for you all to become involved in the life of the school.</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3</a:t>
            </a:fld>
            <a:endParaRPr lang="en-US" dirty="0"/>
          </a:p>
        </p:txBody>
      </p:sp>
    </p:spTree>
    <p:extLst>
      <p:ext uri="{BB962C8B-B14F-4D97-AF65-F5344CB8AC3E}">
        <p14:creationId xmlns:p14="http://schemas.microsoft.com/office/powerpoint/2010/main" val="89625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Members </a:t>
            </a:r>
            <a:r>
              <a:rPr lang="en-US" sz="1200" kern="1200" dirty="0" smtClean="0">
                <a:solidFill>
                  <a:schemeClr val="tx1"/>
                </a:solidFill>
                <a:effectLst/>
                <a:latin typeface="Arial" charset="0"/>
                <a:ea typeface="ＭＳ Ｐゴシック" pitchFamily="-92" charset="-128"/>
                <a:cs typeface="ＭＳ Ｐゴシック" pitchFamily="-106" charset="-128"/>
              </a:rPr>
              <a:t>of the administrative team here </a:t>
            </a:r>
            <a:r>
              <a:rPr lang="en-US" sz="1200" kern="1200" dirty="0" smtClean="0">
                <a:solidFill>
                  <a:schemeClr val="tx1"/>
                </a:solidFill>
                <a:effectLst/>
                <a:latin typeface="Arial" charset="0"/>
                <a:ea typeface="ＭＳ Ｐゴシック" pitchFamily="-92" charset="-128"/>
                <a:cs typeface="ＭＳ Ｐゴシック" pitchFamily="-106" charset="-128"/>
              </a:rPr>
              <a:t>tonight…</a:t>
            </a:r>
            <a:r>
              <a:rPr lang="en-US" baseline="0" dirty="0" smtClean="0">
                <a:ea typeface="ＭＳ Ｐゴシック" pitchFamily="-111" charset="-128"/>
              </a:rPr>
              <a:t>Dr. Wendy Ellis and </a:t>
            </a:r>
            <a:r>
              <a:rPr lang="en-US" sz="1200" kern="1200" dirty="0" smtClean="0">
                <a:solidFill>
                  <a:schemeClr val="tx1"/>
                </a:solidFill>
                <a:effectLst/>
                <a:latin typeface="Arial" charset="0"/>
                <a:ea typeface="ＭＳ Ｐゴシック" pitchFamily="-92" charset="-128"/>
                <a:cs typeface="ＭＳ Ｐゴシック" pitchFamily="-106" charset="-128"/>
              </a:rPr>
              <a:t>Mr</a:t>
            </a:r>
            <a:r>
              <a:rPr lang="en-US" sz="1200" kern="1200" dirty="0" smtClean="0">
                <a:solidFill>
                  <a:schemeClr val="tx1"/>
                </a:solidFill>
                <a:effectLst/>
                <a:latin typeface="Arial" charset="0"/>
                <a:ea typeface="ＭＳ Ｐゴシック" pitchFamily="-92" charset="-128"/>
                <a:cs typeface="ＭＳ Ｐゴシック" pitchFamily="-106" charset="-128"/>
              </a:rPr>
              <a:t>. </a:t>
            </a:r>
            <a:r>
              <a:rPr lang="en-US" baseline="0" dirty="0" smtClean="0">
                <a:ea typeface="ＭＳ Ｐゴシック" pitchFamily="-111" charset="-128"/>
              </a:rPr>
              <a:t>Phil </a:t>
            </a:r>
            <a:r>
              <a:rPr lang="en-US" baseline="0" dirty="0" smtClean="0">
                <a:ea typeface="ＭＳ Ｐゴシック" pitchFamily="-111" charset="-128"/>
              </a:rPr>
              <a:t>Tharp.</a:t>
            </a:r>
            <a:endParaRPr lang="en-US" baseline="0" dirty="0" smtClean="0">
              <a:ea typeface="ＭＳ Ｐゴシック" pitchFamily="-111" charset="-128"/>
            </a:endParaRPr>
          </a:p>
          <a:p>
            <a:endParaRPr lang="en-US" sz="1200" kern="1200" baseline="0" dirty="0" smtClean="0">
              <a:solidFill>
                <a:schemeClr val="tx1"/>
              </a:solidFill>
              <a:effectLst/>
              <a:latin typeface="Arial" charset="0"/>
              <a:ea typeface="ＭＳ Ｐゴシック" pitchFamily="-111"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Elizabeth Wong, incoming</a:t>
            </a:r>
            <a:r>
              <a:rPr lang="en-US" sz="1200" kern="1200" baseline="0" dirty="0" smtClean="0">
                <a:solidFill>
                  <a:schemeClr val="tx1"/>
                </a:solidFill>
                <a:effectLst/>
                <a:latin typeface="Arial" charset="0"/>
                <a:ea typeface="ＭＳ Ｐゴシック" pitchFamily="-92" charset="-128"/>
                <a:cs typeface="ＭＳ Ｐゴシック" pitchFamily="-106" charset="-128"/>
              </a:rPr>
              <a:t> PTSA President</a:t>
            </a:r>
            <a:r>
              <a:rPr lang="en-US" sz="1200" kern="1200" dirty="0" smtClean="0">
                <a:solidFill>
                  <a:schemeClr val="tx1"/>
                </a:solidFill>
                <a:effectLst/>
                <a:latin typeface="Arial" charset="0"/>
                <a:ea typeface="ＭＳ Ｐゴシック" pitchFamily="-92" charset="-128"/>
                <a:cs typeface="ＭＳ Ｐゴシック" pitchFamily="-106" charset="-128"/>
              </a:rPr>
              <a:t> will be speaking for the PTSA, and Burt Hazelwood,</a:t>
            </a:r>
            <a:r>
              <a:rPr lang="en-US" sz="1200" kern="1200" baseline="0" dirty="0" smtClean="0">
                <a:solidFill>
                  <a:schemeClr val="tx1"/>
                </a:solidFill>
                <a:effectLst/>
                <a:latin typeface="Arial" charset="0"/>
                <a:ea typeface="ＭＳ Ｐゴシック" pitchFamily="-92" charset="-128"/>
                <a:cs typeface="ＭＳ Ｐゴシック" pitchFamily="-106" charset="-128"/>
              </a:rPr>
              <a:t> Foundation Chair will </a:t>
            </a:r>
            <a:r>
              <a:rPr lang="en-US" sz="1200" kern="1200" dirty="0" smtClean="0">
                <a:solidFill>
                  <a:schemeClr val="tx1"/>
                </a:solidFill>
                <a:effectLst/>
                <a:latin typeface="Arial" charset="0"/>
                <a:ea typeface="ＭＳ Ｐゴシック" pitchFamily="-92" charset="-128"/>
                <a:cs typeface="ＭＳ Ｐゴシック" pitchFamily="-106" charset="-128"/>
              </a:rPr>
              <a:t>be speaking for the Governor’s School Foundation.</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4</a:t>
            </a:fld>
            <a:endParaRPr lang="en-US" dirty="0"/>
          </a:p>
        </p:txBody>
      </p:sp>
    </p:spTree>
    <p:extLst>
      <p:ext uri="{BB962C8B-B14F-4D97-AF65-F5344CB8AC3E}">
        <p14:creationId xmlns:p14="http://schemas.microsoft.com/office/powerpoint/2010/main" val="317097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(Explain the basic structure of the school by describing the chart—focus on the fact that we are a public school and that our students are still students of their school districts)</a:t>
            </a:r>
            <a:r>
              <a:rPr lang="en-US" dirty="0" smtClean="0">
                <a:effectLst/>
              </a:rPr>
              <a:t> </a:t>
            </a:r>
          </a:p>
          <a:p>
            <a:endParaRPr lang="en-US" dirty="0" smtClean="0">
              <a:effectLst/>
            </a:endParaRPr>
          </a:p>
          <a:p>
            <a:r>
              <a:rPr lang="en-US" dirty="0" smtClean="0">
                <a:effectLst/>
              </a:rPr>
              <a:t>We are</a:t>
            </a:r>
            <a:r>
              <a:rPr lang="en-US" baseline="0" dirty="0" smtClean="0">
                <a:effectLst/>
              </a:rPr>
              <a:t> public school and your children will remain students in your home district. </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5</a:t>
            </a:fld>
            <a:endParaRPr lang="en-US" dirty="0"/>
          </a:p>
        </p:txBody>
      </p:sp>
    </p:spTree>
    <p:extLst>
      <p:ext uri="{BB962C8B-B14F-4D97-AF65-F5344CB8AC3E}">
        <p14:creationId xmlns:p14="http://schemas.microsoft.com/office/powerpoint/2010/main" val="313461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(explain the “tuition” paid by each locality and the money that comes from the state—remind parents about Student Aid Fund)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6</a:t>
            </a:fld>
            <a:endParaRPr lang="en-US" dirty="0"/>
          </a:p>
        </p:txBody>
      </p:sp>
    </p:spTree>
    <p:extLst>
      <p:ext uri="{BB962C8B-B14F-4D97-AF65-F5344CB8AC3E}">
        <p14:creationId xmlns:p14="http://schemas.microsoft.com/office/powerpoint/2010/main" val="148499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“We are very lucky to have a PTSA and booster groups that support the school financially, as well as the Governor’s School Foundation, which runs an Annual Fund Campaign to raise money for the school, but more about that later”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7</a:t>
            </a:fld>
            <a:endParaRPr lang="en-US" dirty="0"/>
          </a:p>
        </p:txBody>
      </p:sp>
    </p:spTree>
    <p:extLst>
      <p:ext uri="{BB962C8B-B14F-4D97-AF65-F5344CB8AC3E}">
        <p14:creationId xmlns:p14="http://schemas.microsoft.com/office/powerpoint/2010/main" val="101708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111" charset="-128"/>
              </a:rPr>
              <a:t>Jeff McGee Speaks</a:t>
            </a:r>
          </a:p>
          <a:p>
            <a:endParaRPr lang="en-US" sz="1200" kern="1200" dirty="0" smtClean="0">
              <a:solidFill>
                <a:schemeClr val="tx1"/>
              </a:solidFill>
              <a:effectLst/>
              <a:latin typeface="Arial" charset="0"/>
              <a:ea typeface="ＭＳ Ｐゴシック" pitchFamily="-92" charset="-128"/>
              <a:cs typeface="ＭＳ Ｐゴシック" pitchFamily="-106" charset="-128"/>
            </a:endParaRPr>
          </a:p>
          <a:p>
            <a:r>
              <a:rPr lang="en-US" sz="1200" kern="1200" dirty="0" smtClean="0">
                <a:solidFill>
                  <a:schemeClr val="tx1"/>
                </a:solidFill>
                <a:effectLst/>
                <a:latin typeface="Arial" charset="0"/>
                <a:ea typeface="ＭＳ Ｐゴシック" pitchFamily="-92" charset="-128"/>
                <a:cs typeface="ＭＳ Ｐゴシック" pitchFamily="-106" charset="-128"/>
              </a:rPr>
              <a:t>“Because of the depth and breadth of our program and the fact that we don’t have a central office support staff, our parent volunteers are vital to our program, from manning the concession stand during games, chaperoning for field trips, to</a:t>
            </a:r>
            <a:r>
              <a:rPr lang="en-US" sz="1200" kern="1200" baseline="0" dirty="0" smtClean="0">
                <a:solidFill>
                  <a:schemeClr val="tx1"/>
                </a:solidFill>
                <a:effectLst/>
                <a:latin typeface="Arial" charset="0"/>
                <a:ea typeface="ＭＳ Ｐゴシック" pitchFamily="-92" charset="-128"/>
                <a:cs typeface="ＭＳ Ｐゴシック" pitchFamily="-106" charset="-128"/>
              </a:rPr>
              <a:t> </a:t>
            </a:r>
            <a:r>
              <a:rPr lang="en-US" sz="1200" kern="1200" dirty="0" smtClean="0">
                <a:solidFill>
                  <a:schemeClr val="tx1"/>
                </a:solidFill>
                <a:effectLst/>
                <a:latin typeface="Arial" charset="0"/>
                <a:ea typeface="ＭＳ Ｐゴシック" pitchFamily="-92" charset="-128"/>
                <a:cs typeface="ＭＳ Ｐゴシック" pitchFamily="-106" charset="-128"/>
              </a:rPr>
              <a:t>designing and building the stage for dramatic performances</a:t>
            </a:r>
            <a:r>
              <a:rPr lang="en-US" sz="1200" kern="1200" baseline="0" dirty="0" smtClean="0">
                <a:solidFill>
                  <a:schemeClr val="tx1"/>
                </a:solidFill>
                <a:effectLst/>
                <a:latin typeface="Arial" charset="0"/>
                <a:ea typeface="ＭＳ Ｐゴシック" pitchFamily="-92" charset="-128"/>
                <a:cs typeface="ＭＳ Ｐゴシック" pitchFamily="-106" charset="-128"/>
              </a:rPr>
              <a:t> we count on and appreciate our volunteers.</a:t>
            </a:r>
          </a:p>
          <a:p>
            <a:endParaRPr lang="en-US" sz="1200" kern="1200" baseline="0" dirty="0" smtClean="0">
              <a:solidFill>
                <a:schemeClr val="tx1"/>
              </a:solidFill>
              <a:effectLst/>
              <a:latin typeface="Arial" charset="0"/>
              <a:ea typeface="ＭＳ Ｐゴシック" pitchFamily="-92" charset="-128"/>
            </a:endParaRPr>
          </a:p>
          <a:p>
            <a:r>
              <a:rPr lang="en-US" sz="1200" kern="1200" baseline="0" dirty="0" smtClean="0">
                <a:solidFill>
                  <a:schemeClr val="tx1"/>
                </a:solidFill>
                <a:effectLst/>
                <a:latin typeface="Arial" charset="0"/>
                <a:ea typeface="ＭＳ Ｐゴシック" pitchFamily="-92" charset="-128"/>
              </a:rPr>
              <a:t>There are few schools in the world that have the level of parental involvement that we do.  Thank you in advance for continuing this tradition.</a:t>
            </a:r>
          </a:p>
          <a:p>
            <a:endParaRPr lang="en-US" sz="1200" kern="1200" baseline="0" dirty="0" smtClean="0">
              <a:solidFill>
                <a:schemeClr val="tx1"/>
              </a:solidFill>
              <a:effectLst/>
              <a:latin typeface="Arial" charset="0"/>
              <a:ea typeface="ＭＳ Ｐゴシック" pitchFamily="-92" charset="-128"/>
            </a:endParaRPr>
          </a:p>
          <a:p>
            <a:r>
              <a:rPr lang="en-US" sz="1200" kern="1200" baseline="0" dirty="0" smtClean="0">
                <a:solidFill>
                  <a:schemeClr val="tx1"/>
                </a:solidFill>
                <a:effectLst/>
                <a:latin typeface="Arial" charset="0"/>
                <a:ea typeface="ＭＳ Ｐゴシック" pitchFamily="-92" charset="-128"/>
              </a:rPr>
              <a:t>This concludes my portion of the program, thank you for your support.  Again, congratulation's and welcome to the MLWGS family!</a:t>
            </a:r>
          </a:p>
          <a:p>
            <a:endParaRPr lang="en-US" sz="1200" kern="1200" baseline="0" dirty="0" smtClean="0">
              <a:solidFill>
                <a:schemeClr val="tx1"/>
              </a:solidFill>
              <a:effectLst/>
              <a:latin typeface="Arial" charset="0"/>
              <a:ea typeface="ＭＳ Ｐゴシック" pitchFamily="-92" charset="-128"/>
            </a:endParaRPr>
          </a:p>
          <a:p>
            <a:r>
              <a:rPr lang="en-US" sz="1200" kern="1200" baseline="0" dirty="0" smtClean="0">
                <a:solidFill>
                  <a:schemeClr val="tx1"/>
                </a:solidFill>
                <a:effectLst/>
                <a:latin typeface="Arial" charset="0"/>
                <a:ea typeface="ＭＳ Ｐゴシック" pitchFamily="-92" charset="-128"/>
              </a:rPr>
              <a:t>Turn program over to Elizabeth Wong</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8</a:t>
            </a:fld>
            <a:endParaRPr lang="en-US" dirty="0"/>
          </a:p>
        </p:txBody>
      </p:sp>
    </p:spTree>
    <p:extLst>
      <p:ext uri="{BB962C8B-B14F-4D97-AF65-F5344CB8AC3E}">
        <p14:creationId xmlns:p14="http://schemas.microsoft.com/office/powerpoint/2010/main" val="362376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0000"/>
              </a:lnSpc>
              <a:spcBef>
                <a:spcPts val="0"/>
              </a:spcBef>
              <a:spcAft>
                <a:spcPts val="0"/>
              </a:spcAft>
              <a:buFont typeface="+mj-lt"/>
              <a:buNone/>
            </a:pPr>
            <a:r>
              <a:rPr lang="en-US" b="1" dirty="0" smtClean="0">
                <a:solidFill>
                  <a:srgbClr val="FF0000"/>
                </a:solidFill>
              </a:rPr>
              <a:t>Elizabeth</a:t>
            </a:r>
            <a:r>
              <a:rPr lang="en-US" b="1" baseline="0" dirty="0" smtClean="0">
                <a:solidFill>
                  <a:srgbClr val="FF0000"/>
                </a:solidFill>
              </a:rPr>
              <a:t> Wong Speaks</a:t>
            </a:r>
            <a:endParaRPr lang="en-US" b="1" dirty="0" smtClean="0">
              <a:solidFill>
                <a:srgbClr val="FF0000"/>
              </a:solidFill>
            </a:endParaRPr>
          </a:p>
          <a:p>
            <a:pPr marL="228600" indent="-228600">
              <a:lnSpc>
                <a:spcPct val="100000"/>
              </a:lnSpc>
              <a:spcBef>
                <a:spcPts val="0"/>
              </a:spcBef>
              <a:spcAft>
                <a:spcPts val="0"/>
              </a:spcAft>
              <a:buFont typeface="+mj-lt"/>
              <a:buAutoNum type="arabicPeriod"/>
            </a:pPr>
            <a:endParaRPr lang="en-US" dirty="0" smtClean="0"/>
          </a:p>
          <a:p>
            <a:pPr marL="228600" indent="-228600">
              <a:lnSpc>
                <a:spcPct val="100000"/>
              </a:lnSpc>
              <a:spcBef>
                <a:spcPts val="0"/>
              </a:spcBef>
              <a:spcAft>
                <a:spcPts val="0"/>
              </a:spcAft>
              <a:buFont typeface="+mj-lt"/>
              <a:buAutoNum type="arabicPeriod"/>
            </a:pPr>
            <a:r>
              <a:rPr lang="en-US" dirty="0" smtClean="0"/>
              <a:t>Welcome to Maggie Walker—parents</a:t>
            </a:r>
            <a:r>
              <a:rPr lang="en-US" baseline="0" dirty="0" smtClean="0"/>
              <a:t> of the Class of 2018! </a:t>
            </a:r>
          </a:p>
          <a:p>
            <a:pPr marL="228600" indent="-228600">
              <a:lnSpc>
                <a:spcPct val="100000"/>
              </a:lnSpc>
              <a:spcBef>
                <a:spcPts val="0"/>
              </a:spcBef>
              <a:spcAft>
                <a:spcPts val="0"/>
              </a:spcAft>
              <a:buFont typeface="+mj-lt"/>
              <a:buAutoNum type="arabicPeriod"/>
            </a:pPr>
            <a:r>
              <a:rPr lang="en-US" baseline="0" dirty="0" smtClean="0"/>
              <a:t>I am Elizabeth Wong, parent of 2 Maggie Walker students.  Next year will be my 8</a:t>
            </a:r>
            <a:r>
              <a:rPr lang="en-US" baseline="30000" dirty="0" smtClean="0"/>
              <a:t>th</a:t>
            </a:r>
            <a:r>
              <a:rPr lang="en-US" baseline="0" dirty="0" smtClean="0"/>
              <a:t> and last year as a Maggie Walker parent, and I am honored to be your incoming  PTSA president. </a:t>
            </a:r>
          </a:p>
          <a:p>
            <a:pPr marL="228600" indent="-228600">
              <a:lnSpc>
                <a:spcPct val="100000"/>
              </a:lnSpc>
              <a:spcBef>
                <a:spcPts val="0"/>
              </a:spcBef>
              <a:spcAft>
                <a:spcPts val="0"/>
              </a:spcAft>
              <a:buFont typeface="+mj-lt"/>
              <a:buAutoNum type="arabicPeriod"/>
            </a:pPr>
            <a:r>
              <a:rPr lang="en-US" baseline="0" dirty="0" smtClean="0"/>
              <a:t>Maggie Walker has been such a treasure for the Wong family, and I know it will be for you too.</a:t>
            </a:r>
          </a:p>
          <a:p>
            <a:pPr marL="228600" indent="-228600">
              <a:lnSpc>
                <a:spcPct val="100000"/>
              </a:lnSpc>
              <a:spcBef>
                <a:spcPts val="0"/>
              </a:spcBef>
              <a:spcAft>
                <a:spcPts val="0"/>
              </a:spcAft>
              <a:buFont typeface="+mj-lt"/>
              <a:buAutoNum type="arabicPeriod"/>
            </a:pPr>
            <a:r>
              <a:rPr lang="en-US" baseline="0" dirty="0" smtClean="0"/>
              <a:t>My goal tonight is to introduce you to the PTSA and the many ways you can get involved here at the Governor’s school.</a:t>
            </a:r>
          </a:p>
          <a:p>
            <a:pPr marL="228600" indent="-228600">
              <a:lnSpc>
                <a:spcPct val="100000"/>
              </a:lnSpc>
              <a:spcBef>
                <a:spcPts val="0"/>
              </a:spcBef>
              <a:spcAft>
                <a:spcPts val="0"/>
              </a:spcAft>
              <a:buFont typeface="+mj-lt"/>
              <a:buAutoNum type="arabicPeriod"/>
            </a:pPr>
            <a:r>
              <a:rPr lang="en-US" baseline="0" dirty="0" smtClean="0"/>
              <a:t>The MLWGS PTSA is simply a membership organization of parents, teachers, and students working together for the common good at Maggie Walker. </a:t>
            </a:r>
          </a:p>
          <a:p>
            <a:pPr marL="228600" indent="-228600">
              <a:lnSpc>
                <a:spcPct val="100000"/>
              </a:lnSpc>
              <a:spcBef>
                <a:spcPts val="0"/>
              </a:spcBef>
              <a:spcAft>
                <a:spcPts val="0"/>
              </a:spcAft>
              <a:buFont typeface="+mj-lt"/>
              <a:buAutoNum type="arabicPeriod"/>
            </a:pPr>
            <a:r>
              <a:rPr lang="en-US" baseline="0" dirty="0" smtClean="0"/>
              <a:t>It should not surprise you that all schools, no matter how awesome, need help to create and sustain the best opportunities for our children.</a:t>
            </a:r>
          </a:p>
          <a:p>
            <a:pPr marL="228600" indent="-228600">
              <a:lnSpc>
                <a:spcPct val="100000"/>
              </a:lnSpc>
              <a:spcBef>
                <a:spcPts val="0"/>
              </a:spcBef>
              <a:spcAft>
                <a:spcPts val="0"/>
              </a:spcAft>
              <a:buFont typeface="+mj-lt"/>
              <a:buAutoNum type="arabicPeriod"/>
            </a:pPr>
            <a:r>
              <a:rPr lang="en-US" baseline="0" dirty="0" smtClean="0"/>
              <a:t>The PTSA supports the school through</a:t>
            </a:r>
          </a:p>
          <a:p>
            <a:pPr marL="685800" lvl="1" indent="-228600">
              <a:lnSpc>
                <a:spcPct val="100000"/>
              </a:lnSpc>
              <a:spcBef>
                <a:spcPts val="0"/>
              </a:spcBef>
              <a:spcAft>
                <a:spcPts val="0"/>
              </a:spcAft>
              <a:buFont typeface="+mj-lt"/>
              <a:buAutoNum type="arabicPeriod"/>
            </a:pPr>
            <a:r>
              <a:rPr lang="en-US" baseline="0" dirty="0" smtClean="0"/>
              <a:t>Fundraising for special projects</a:t>
            </a:r>
          </a:p>
          <a:p>
            <a:pPr marL="685800" lvl="1" indent="-228600">
              <a:lnSpc>
                <a:spcPct val="100000"/>
              </a:lnSpc>
              <a:spcBef>
                <a:spcPts val="0"/>
              </a:spcBef>
              <a:spcAft>
                <a:spcPts val="0"/>
              </a:spcAft>
              <a:buFont typeface="+mj-lt"/>
              <a:buAutoNum type="arabicPeriod"/>
            </a:pPr>
            <a:r>
              <a:rPr lang="en-US" baseline="0" dirty="0" smtClean="0"/>
              <a:t>Recruiting and organizing volunteer, and </a:t>
            </a:r>
          </a:p>
          <a:p>
            <a:pPr marL="685800" lvl="1" indent="-228600">
              <a:lnSpc>
                <a:spcPct val="100000"/>
              </a:lnSpc>
              <a:spcBef>
                <a:spcPts val="0"/>
              </a:spcBef>
              <a:spcAft>
                <a:spcPts val="0"/>
              </a:spcAft>
              <a:buFont typeface="+mj-lt"/>
              <a:buAutoNum type="arabicPeriod"/>
            </a:pPr>
            <a:r>
              <a:rPr lang="en-US" baseline="0" dirty="0" smtClean="0"/>
              <a:t>Advocating at the state and local levels for gifted education</a:t>
            </a: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en-US" baseline="0" dirty="0" smtClean="0"/>
              <a:t>Here at the governors school, your child will be encouraged to volunteer in our community.  I invite you to immerse yourself in the Maggie Walker community and enrich your time here too. </a:t>
            </a:r>
          </a:p>
          <a:p>
            <a:pPr marL="228600" marR="0" lvl="0" indent="-228600" algn="l" defTabSz="914400" rtl="0" eaLnBrk="0" fontAlgn="base" latinLnBrk="0" hangingPunct="0">
              <a:lnSpc>
                <a:spcPct val="100000"/>
              </a:lnSpc>
              <a:spcBef>
                <a:spcPts val="0"/>
              </a:spcBef>
              <a:spcAft>
                <a:spcPts val="0"/>
              </a:spcAft>
              <a:buClrTx/>
              <a:buSzTx/>
              <a:buFont typeface="+mj-lt"/>
              <a:buAutoNum type="arabicPeriod"/>
              <a:tabLst/>
              <a:defRPr/>
            </a:pPr>
            <a:r>
              <a:rPr lang="en-US" baseline="0" dirty="0" smtClean="0"/>
              <a:t>Whatever time you can give, whatever your talent, we want and need you!</a:t>
            </a:r>
          </a:p>
          <a:p>
            <a:pPr marL="228600" lvl="0" indent="-228600">
              <a:lnSpc>
                <a:spcPct val="100000"/>
              </a:lnSpc>
              <a:spcBef>
                <a:spcPts val="0"/>
              </a:spcBef>
              <a:spcAft>
                <a:spcPts val="0"/>
              </a:spcAft>
              <a:buFont typeface="+mj-lt"/>
              <a:buAutoNum type="arabicPeriod"/>
            </a:pPr>
            <a:r>
              <a:rPr lang="en-US" baseline="0" dirty="0" smtClean="0"/>
              <a:t>The years go by so quickly, be a part of your child’s journey here.</a:t>
            </a:r>
            <a:endParaRPr lang="en-US" dirty="0"/>
          </a:p>
        </p:txBody>
      </p:sp>
      <p:sp>
        <p:nvSpPr>
          <p:cNvPr id="4" name="Slide Number Placeholder 3"/>
          <p:cNvSpPr>
            <a:spLocks noGrp="1"/>
          </p:cNvSpPr>
          <p:nvPr>
            <p:ph type="sldNum" sz="quarter" idx="10"/>
          </p:nvPr>
        </p:nvSpPr>
        <p:spPr/>
        <p:txBody>
          <a:bodyPr/>
          <a:lstStyle/>
          <a:p>
            <a:pPr>
              <a:defRPr/>
            </a:pPr>
            <a:fld id="{7B2CF309-389F-4F8B-A69C-08637EBFD788}" type="slidenum">
              <a:rPr lang="en-US" smtClean="0"/>
              <a:pPr>
                <a:defRPr/>
              </a:pPr>
              <a:t>9</a:t>
            </a:fld>
            <a:endParaRPr lang="en-US" dirty="0"/>
          </a:p>
        </p:txBody>
      </p:sp>
    </p:spTree>
    <p:extLst>
      <p:ext uri="{BB962C8B-B14F-4D97-AF65-F5344CB8AC3E}">
        <p14:creationId xmlns:p14="http://schemas.microsoft.com/office/powerpoint/2010/main" val="6592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8"/>
              </a:srgbClr>
            </a:outerShdw>
          </a:effectLst>
        </p:spPr>
        <p:txBody>
          <a:bodyPr/>
          <a:lstStyle/>
          <a:p>
            <a:pPr>
              <a:defRPr/>
            </a:pPr>
            <a:endParaRPr lang="en-US" dirty="0">
              <a:latin typeface="Arial" pitchFamily="-111" charset="0"/>
              <a:cs typeface="ＭＳ Ｐゴシック" pitchFamily="-111" charset="-128"/>
            </a:endParaRPr>
          </a:p>
        </p:txBody>
      </p:sp>
      <p:sp>
        <p:nvSpPr>
          <p:cNvPr id="5" name="Freeform 4"/>
          <p:cNvSpPr>
            <a:spLocks/>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pPr>
              <a:defRPr/>
            </a:pPr>
            <a:endParaRPr lang="en-US" dirty="0">
              <a:latin typeface="Arial" pitchFamily="-111" charset="0"/>
              <a:cs typeface="ＭＳ Ｐゴシック" pitchFamily="-111" charset="-128"/>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dirty="0"/>
          </a:p>
        </p:txBody>
      </p:sp>
      <p:sp>
        <p:nvSpPr>
          <p:cNvPr id="7" name="Footer Placeholder 18"/>
          <p:cNvSpPr>
            <a:spLocks noGrp="1"/>
          </p:cNvSpPr>
          <p:nvPr>
            <p:ph type="ftr" sz="quarter" idx="11"/>
          </p:nvPr>
        </p:nvSpPr>
        <p:spPr/>
        <p:txBody>
          <a:bodyPr/>
          <a:lstStyle>
            <a:lvl1pPr>
              <a:defRPr/>
            </a:lvl1pPr>
          </a:lstStyle>
          <a:p>
            <a:pPr>
              <a:defRPr/>
            </a:pPr>
            <a:endParaRPr lang="en-US" dirty="0"/>
          </a:p>
        </p:txBody>
      </p:sp>
      <p:sp>
        <p:nvSpPr>
          <p:cNvPr id="8" name="Slide Number Placeholder 26"/>
          <p:cNvSpPr>
            <a:spLocks noGrp="1"/>
          </p:cNvSpPr>
          <p:nvPr>
            <p:ph type="sldNum" sz="quarter" idx="12"/>
          </p:nvPr>
        </p:nvSpPr>
        <p:spPr/>
        <p:txBody>
          <a:bodyPr/>
          <a:lstStyle>
            <a:lvl1pPr>
              <a:defRPr/>
            </a:lvl1pPr>
          </a:lstStyle>
          <a:p>
            <a:pPr>
              <a:defRPr/>
            </a:pPr>
            <a:fld id="{46DEAD61-B07E-4526-AEBB-072DB6099AA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A1BF8D-842E-492B-8A95-78D60D816D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3FFB316-D490-402C-8F56-56CC51235AE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18EE9-AEF8-894F-8768-3D30A7D195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48056-2CF1-1A4A-A184-52490A3AFD8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388ED-CF5C-3C46-9830-B8CBD6C4FC0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507278-F195-A447-8F48-6A6121B7D4F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5DA8E8-5B63-EC41-9950-27CBA222CE9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69B2BB-E8C8-7341-98A8-BD36E0FF8CB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A88A7A-4CF8-484E-A740-58F7AD293AF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D9EE1-D8B9-B149-AAFD-6D5D5ABC62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E0C6B47-7DEB-4A24-9E35-ADCADBE18B5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FADA73-3EDF-7140-AD4F-97686F6802C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4A781-F0FE-0F47-ACF1-5E2B29F51D2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9AF1E0-698C-1B48-8E6E-6340B5A867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8"/>
              </a:srgbClr>
            </a:outerShdw>
          </a:effectLst>
        </p:spPr>
        <p:txBody>
          <a:bodyPr/>
          <a:lstStyle/>
          <a:p>
            <a:pPr>
              <a:defRPr/>
            </a:pPr>
            <a:endParaRPr lang="en-US" dirty="0">
              <a:latin typeface="Arial" pitchFamily="-111" charset="0"/>
              <a:cs typeface="ＭＳ Ｐゴシック" pitchFamily="-111" charset="-128"/>
            </a:endParaRPr>
          </a:p>
        </p:txBody>
      </p:sp>
      <p:sp>
        <p:nvSpPr>
          <p:cNvPr id="5" name="Freeform 4"/>
          <p:cNvSpPr>
            <a:spLocks/>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pPr>
              <a:defRPr/>
            </a:pPr>
            <a:endParaRPr lang="en-US" dirty="0">
              <a:latin typeface="Arial" pitchFamily="-111" charset="0"/>
              <a:cs typeface="ＭＳ Ｐゴシック" pitchFamily="-111" charset="-128"/>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lgn="l">
              <a:defRPr/>
            </a:lvl1pPr>
          </a:lstStyle>
          <a:p>
            <a:pPr>
              <a:defRPr/>
            </a:pPr>
            <a:fld id="{95450AD5-6648-4A8D-95A0-92C4899178D7}" type="slidenum">
              <a:rPr lang="en-US"/>
              <a:pPr>
                <a:defRPr/>
              </a:pPr>
              <a:t>‹#›</a:t>
            </a:fld>
            <a:endParaRPr lang="en-US" sz="1200"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A48227B-DD92-401F-B1AE-49D921A599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53D7A57-6514-40EC-A549-7C428D470F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3C2D6AC4-B75B-4D07-B5A2-725B8AFA34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ED39F4C-F4E6-483A-AD8E-BE888619088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C843919A-D6C8-4B8E-B146-45878E0BDCB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3E41CFA-6160-4FDE-A7B3-BF35D2B8C8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w="9525">
            <a:noFill/>
            <a:round/>
            <a:headEnd/>
            <a:tailEnd/>
          </a:ln>
          <a:effectLst>
            <a:outerShdw dist="44450" dir="16200000" algn="ctr" rotWithShape="0">
              <a:srgbClr val="808080">
                <a:alpha val="34998"/>
              </a:srgbClr>
            </a:outerShdw>
          </a:effectLst>
        </p:spPr>
        <p:txBody>
          <a:bodyPr/>
          <a:lstStyle/>
          <a:p>
            <a:pPr>
              <a:defRPr/>
            </a:pPr>
            <a:endParaRPr lang="en-US" dirty="0">
              <a:latin typeface="Arial" pitchFamily="-111" charset="0"/>
              <a:cs typeface="ＭＳ Ｐゴシック" pitchFamily="-111" charset="-128"/>
            </a:endParaRPr>
          </a:p>
        </p:txBody>
      </p:sp>
      <p:sp>
        <p:nvSpPr>
          <p:cNvPr id="16" name="Freeform 15"/>
          <p:cNvSpPr>
            <a:spLocks/>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w="9525">
            <a:noFill/>
            <a:round/>
            <a:headEnd/>
            <a:tailEnd/>
          </a:ln>
          <a:effectLst>
            <a:outerShdw dist="50800" dir="10800000" algn="ctr" rotWithShape="0">
              <a:srgbClr val="808080">
                <a:alpha val="45000"/>
              </a:srgbClr>
            </a:outerShdw>
          </a:effectLst>
        </p:spPr>
        <p:txBody>
          <a:bodyPr/>
          <a:lstStyle/>
          <a:p>
            <a:pPr>
              <a:defRPr/>
            </a:pPr>
            <a:endParaRPr lang="en-US" dirty="0">
              <a:latin typeface="Arial" pitchFamily="-111" charset="0"/>
              <a:cs typeface="ＭＳ Ｐゴシック" pitchFamily="-111" charset="-128"/>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defRPr sz="1000">
                <a:solidFill>
                  <a:srgbClr val="B0A98F"/>
                </a:solidFill>
                <a:latin typeface="Arial" charset="0"/>
                <a:ea typeface="ＭＳ Ｐゴシック" pitchFamily="-109" charset="-128"/>
                <a:cs typeface="+mn-cs"/>
              </a:defRPr>
            </a:lvl1pPr>
          </a:lstStyle>
          <a:p>
            <a:pPr>
              <a:defRPr/>
            </a:pPr>
            <a:endParaRPr lang="en-US" dirty="0"/>
          </a:p>
        </p:txBody>
      </p:sp>
      <p:sp>
        <p:nvSpPr>
          <p:cNvPr id="22" name="Footer Placeholder 21"/>
          <p:cNvSpPr>
            <a:spLocks noGrp="1"/>
          </p:cNvSpPr>
          <p:nvPr>
            <p:ph type="ftr" sz="quarter" idx="3"/>
          </p:nvPr>
        </p:nvSpPr>
        <p:spPr>
          <a:xfrm>
            <a:off x="3124200" y="6421438"/>
            <a:ext cx="2895600" cy="365125"/>
          </a:xfrm>
          <a:prstGeom prst="rect">
            <a:avLst/>
          </a:prstGeom>
        </p:spPr>
        <p:txBody>
          <a:bodyPr vert="horz" wrap="square" lIns="0" tIns="45720" rIns="0" bIns="0" numCol="1" anchor="b" anchorCtr="0" compatLnSpc="1">
            <a:prstTxWarp prst="textNoShape">
              <a:avLst/>
            </a:prstTxWarp>
          </a:bodyPr>
          <a:lstStyle>
            <a:lvl1pPr algn="ctr">
              <a:defRPr sz="1000">
                <a:solidFill>
                  <a:srgbClr val="B0A98F"/>
                </a:solidFill>
                <a:latin typeface="Arial" charset="0"/>
                <a:ea typeface="ＭＳ Ｐゴシック" pitchFamily="-109" charset="-128"/>
                <a:cs typeface="+mn-cs"/>
              </a:defRPr>
            </a:lvl1pPr>
          </a:lstStyle>
          <a:p>
            <a:pPr>
              <a:defRPr/>
            </a:pPr>
            <a:endParaRPr lang="en-US" dirty="0"/>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B0A98F"/>
                </a:solidFill>
              </a:defRPr>
            </a:lvl1pPr>
          </a:lstStyle>
          <a:p>
            <a:pPr>
              <a:defRPr/>
            </a:pPr>
            <a:fld id="{FA139ED5-97B1-41D2-8F9C-9AF0B3F7ECD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611" r:id="rId1"/>
    <p:sldLayoutId id="2147484605" r:id="rId2"/>
    <p:sldLayoutId id="2147484612" r:id="rId3"/>
    <p:sldLayoutId id="2147484606" r:id="rId4"/>
    <p:sldLayoutId id="2147484613" r:id="rId5"/>
    <p:sldLayoutId id="2147484607" r:id="rId6"/>
    <p:sldLayoutId id="2147484608" r:id="rId7"/>
    <p:sldLayoutId id="2147484614" r:id="rId8"/>
    <p:sldLayoutId id="2147484615" r:id="rId9"/>
    <p:sldLayoutId id="2147484609" r:id="rId10"/>
    <p:sldLayoutId id="2147484610"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pitchFamily="-106" charset="-128"/>
          <a:cs typeface="ＭＳ Ｐゴシック" pitchFamily="-109" charset="-128"/>
        </a:defRPr>
      </a:lvl1pPr>
      <a:lvl2pPr algn="l" rtl="0" eaLnBrk="0" fontAlgn="base" hangingPunct="0">
        <a:spcBef>
          <a:spcPct val="0"/>
        </a:spcBef>
        <a:spcAft>
          <a:spcPct val="0"/>
        </a:spcAft>
        <a:defRPr sz="4600">
          <a:solidFill>
            <a:schemeClr val="tx1"/>
          </a:solidFill>
          <a:latin typeface="Franklin Gothic Book" pitchFamily="-106" charset="0"/>
          <a:ea typeface="ＭＳ Ｐゴシック" pitchFamily="-106" charset="-128"/>
          <a:cs typeface="ＭＳ Ｐゴシック" pitchFamily="-109" charset="-128"/>
        </a:defRPr>
      </a:lvl2pPr>
      <a:lvl3pPr algn="l" rtl="0" eaLnBrk="0" fontAlgn="base" hangingPunct="0">
        <a:spcBef>
          <a:spcPct val="0"/>
        </a:spcBef>
        <a:spcAft>
          <a:spcPct val="0"/>
        </a:spcAft>
        <a:defRPr sz="4600">
          <a:solidFill>
            <a:schemeClr val="tx1"/>
          </a:solidFill>
          <a:latin typeface="Franklin Gothic Book" pitchFamily="-106" charset="0"/>
          <a:ea typeface="ＭＳ Ｐゴシック" pitchFamily="-106" charset="-128"/>
          <a:cs typeface="ＭＳ Ｐゴシック" pitchFamily="-109" charset="-128"/>
        </a:defRPr>
      </a:lvl3pPr>
      <a:lvl4pPr algn="l" rtl="0" eaLnBrk="0" fontAlgn="base" hangingPunct="0">
        <a:spcBef>
          <a:spcPct val="0"/>
        </a:spcBef>
        <a:spcAft>
          <a:spcPct val="0"/>
        </a:spcAft>
        <a:defRPr sz="4600">
          <a:solidFill>
            <a:schemeClr val="tx1"/>
          </a:solidFill>
          <a:latin typeface="Franklin Gothic Book" pitchFamily="-106" charset="0"/>
          <a:ea typeface="ＭＳ Ｐゴシック" pitchFamily="-106" charset="-128"/>
          <a:cs typeface="ＭＳ Ｐゴシック" pitchFamily="-109" charset="-128"/>
        </a:defRPr>
      </a:lvl4pPr>
      <a:lvl5pPr algn="l" rtl="0" eaLnBrk="0" fontAlgn="base" hangingPunct="0">
        <a:spcBef>
          <a:spcPct val="0"/>
        </a:spcBef>
        <a:spcAft>
          <a:spcPct val="0"/>
        </a:spcAft>
        <a:defRPr sz="4600">
          <a:solidFill>
            <a:schemeClr val="tx1"/>
          </a:solidFill>
          <a:latin typeface="Franklin Gothic Book" pitchFamily="-106" charset="0"/>
          <a:ea typeface="ＭＳ Ｐゴシック" pitchFamily="-106" charset="-128"/>
          <a:cs typeface="ＭＳ Ｐゴシック" pitchFamily="-109" charset="-128"/>
        </a:defRPr>
      </a:lvl5pPr>
      <a:lvl6pPr marL="457200" algn="l" rtl="0" fontAlgn="base">
        <a:spcBef>
          <a:spcPct val="0"/>
        </a:spcBef>
        <a:spcAft>
          <a:spcPct val="0"/>
        </a:spcAft>
        <a:defRPr sz="4600">
          <a:solidFill>
            <a:schemeClr val="tx1"/>
          </a:solidFill>
          <a:latin typeface="Franklin Gothic Book" pitchFamily="-106" charset="0"/>
          <a:ea typeface="ＭＳ Ｐゴシック" pitchFamily="-106" charset="-128"/>
        </a:defRPr>
      </a:lvl6pPr>
      <a:lvl7pPr marL="914400" algn="l" rtl="0" fontAlgn="base">
        <a:spcBef>
          <a:spcPct val="0"/>
        </a:spcBef>
        <a:spcAft>
          <a:spcPct val="0"/>
        </a:spcAft>
        <a:defRPr sz="4600">
          <a:solidFill>
            <a:schemeClr val="tx1"/>
          </a:solidFill>
          <a:latin typeface="Franklin Gothic Book" pitchFamily="-106" charset="0"/>
          <a:ea typeface="ＭＳ Ｐゴシック" pitchFamily="-106" charset="-128"/>
        </a:defRPr>
      </a:lvl7pPr>
      <a:lvl8pPr marL="1371600" algn="l" rtl="0" fontAlgn="base">
        <a:spcBef>
          <a:spcPct val="0"/>
        </a:spcBef>
        <a:spcAft>
          <a:spcPct val="0"/>
        </a:spcAft>
        <a:defRPr sz="4600">
          <a:solidFill>
            <a:schemeClr val="tx1"/>
          </a:solidFill>
          <a:latin typeface="Franklin Gothic Book" pitchFamily="-106" charset="0"/>
          <a:ea typeface="ＭＳ Ｐゴシック" pitchFamily="-106" charset="-128"/>
        </a:defRPr>
      </a:lvl8pPr>
      <a:lvl9pPr marL="1828800" algn="l" rtl="0" fontAlgn="base">
        <a:spcBef>
          <a:spcPct val="0"/>
        </a:spcBef>
        <a:spcAft>
          <a:spcPct val="0"/>
        </a:spcAft>
        <a:defRPr sz="4600">
          <a:solidFill>
            <a:schemeClr val="tx1"/>
          </a:solidFill>
          <a:latin typeface="Franklin Gothic Book" pitchFamily="-106" charset="0"/>
          <a:ea typeface="ＭＳ Ｐゴシック" pitchFamily="-106" charset="-128"/>
        </a:defRPr>
      </a:lvl9pPr>
    </p:titleStyle>
    <p:bodyStyle>
      <a:lvl1pPr marL="419100" indent="-382588" algn="l" rtl="0" eaLnBrk="0" fontAlgn="base" hangingPunct="0">
        <a:spcBef>
          <a:spcPct val="20000"/>
        </a:spcBef>
        <a:spcAft>
          <a:spcPct val="0"/>
        </a:spcAft>
        <a:buClr>
          <a:schemeClr val="accent1"/>
        </a:buClr>
        <a:buSzPct val="80000"/>
        <a:buFont typeface="Wingdings 2" pitchFamily="-111" charset="2"/>
        <a:buChar char=""/>
        <a:defRPr sz="3000" kern="1200">
          <a:solidFill>
            <a:schemeClr val="tx1"/>
          </a:solidFill>
          <a:latin typeface="+mn-lt"/>
          <a:ea typeface="ＭＳ Ｐゴシック" pitchFamily="-106" charset="-128"/>
          <a:cs typeface="ＭＳ Ｐゴシック" pitchFamily="-109" charset="-128"/>
        </a:defRPr>
      </a:lvl1pPr>
      <a:lvl2pPr marL="722313" indent="-273050" algn="l" rtl="0" eaLnBrk="0" fontAlgn="base" hangingPunct="0">
        <a:spcBef>
          <a:spcPct val="20000"/>
        </a:spcBef>
        <a:spcAft>
          <a:spcPct val="0"/>
        </a:spcAft>
        <a:buClr>
          <a:schemeClr val="accent1"/>
        </a:buClr>
        <a:buSzPct val="90000"/>
        <a:buFont typeface="Wingdings 2" pitchFamily="-111" charset="2"/>
        <a:buChar char=""/>
        <a:defRPr sz="2600" kern="1200">
          <a:solidFill>
            <a:schemeClr val="tx1"/>
          </a:solidFill>
          <a:latin typeface="+mn-lt"/>
          <a:ea typeface="ＭＳ Ｐゴシック" pitchFamily="-106" charset="-128"/>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ＭＳ Ｐゴシック" pitchFamily="-106" charset="-128"/>
          <a:cs typeface="+mn-cs"/>
        </a:defRPr>
      </a:lvl3pPr>
      <a:lvl4pPr marL="1279525" indent="-236538" algn="l" rtl="0" eaLnBrk="0" fontAlgn="base" hangingPunct="0">
        <a:spcBef>
          <a:spcPct val="20000"/>
        </a:spcBef>
        <a:spcAft>
          <a:spcPct val="0"/>
        </a:spcAft>
        <a:buClr>
          <a:srgbClr val="F83500"/>
        </a:buClr>
        <a:buSzPct val="90000"/>
        <a:buFont typeface="Wingdings 2" pitchFamily="-111" charset="2"/>
        <a:buChar char=""/>
        <a:defRPr sz="2000" kern="1200">
          <a:solidFill>
            <a:schemeClr val="tx1"/>
          </a:solidFill>
          <a:latin typeface="+mn-lt"/>
          <a:ea typeface="ＭＳ Ｐゴシック" pitchFamily="-106" charset="-128"/>
          <a:cs typeface="+mn-cs"/>
        </a:defRPr>
      </a:lvl4pPr>
      <a:lvl5pPr marL="1489075" indent="-182563" algn="l" rtl="0" eaLnBrk="0" fontAlgn="base" hangingPunct="0">
        <a:spcBef>
          <a:spcPct val="20000"/>
        </a:spcBef>
        <a:spcAft>
          <a:spcPct val="0"/>
        </a:spcAft>
        <a:buClr>
          <a:srgbClr val="8B723D"/>
        </a:buClr>
        <a:buSzPct val="100000"/>
        <a:buFont typeface="Arial" charset="0"/>
        <a:buChar char="-"/>
        <a:defRPr sz="2000" kern="1200">
          <a:solidFill>
            <a:schemeClr val="tx1"/>
          </a:solidFill>
          <a:latin typeface="+mn-lt"/>
          <a:ea typeface="ＭＳ Ｐゴシック" pitchFamily="-106"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FD4FF4-8FD4-3740-B0FC-B47DF2362B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905000"/>
            <a:ext cx="7772400" cy="1470025"/>
          </a:xfrm>
        </p:spPr>
        <p:txBody>
          <a:bodyPr>
            <a:normAutofit fontScale="90000"/>
          </a:bodyPr>
          <a:lstStyle/>
          <a:p>
            <a:pPr eaLnBrk="1" fontAlgn="auto" hangingPunct="1">
              <a:spcAft>
                <a:spcPts val="0"/>
              </a:spcAft>
              <a:defRPr/>
            </a:pPr>
            <a:r>
              <a:rPr lang="en-US" dirty="0" smtClean="0">
                <a:ea typeface="+mj-ea"/>
                <a:cs typeface="+mj-cs"/>
              </a:rPr>
              <a:t>Incoming Freshman Parent Orientation</a:t>
            </a:r>
            <a:endParaRPr dirty="0">
              <a:ea typeface="+mj-ea"/>
              <a:cs typeface="+mj-cs"/>
            </a:endParaRPr>
          </a:p>
        </p:txBody>
      </p:sp>
      <p:sp>
        <p:nvSpPr>
          <p:cNvPr id="7171" name="Rectangle 3"/>
          <p:cNvSpPr>
            <a:spLocks noGrp="1" noChangeArrowheads="1"/>
          </p:cNvSpPr>
          <p:nvPr>
            <p:ph type="subTitle" idx="1"/>
          </p:nvPr>
        </p:nvSpPr>
        <p:spPr>
          <a:xfrm>
            <a:off x="3581400" y="3276600"/>
            <a:ext cx="4876800" cy="1219200"/>
          </a:xfrm>
        </p:spPr>
        <p:txBody>
          <a:bodyPr>
            <a:normAutofit/>
          </a:bodyPr>
          <a:lstStyle/>
          <a:p>
            <a:pPr eaLnBrk="1" hangingPunct="1">
              <a:buFont typeface="Wingdings" pitchFamily="-111" charset="2"/>
              <a:buNone/>
            </a:pPr>
            <a:r>
              <a:rPr lang="en-US" dirty="0" smtClean="0">
                <a:ea typeface="ＭＳ Ｐゴシック" pitchFamily="-111" charset="-128"/>
              </a:rPr>
              <a:t>Maggie L. Walker Governor’s School Administration, PTSA, and Foundation</a:t>
            </a:r>
          </a:p>
          <a:p>
            <a:pPr eaLnBrk="1" hangingPunct="1">
              <a:buFont typeface="Wingdings" pitchFamily="-111" charset="2"/>
              <a:buNone/>
            </a:pPr>
            <a:r>
              <a:rPr lang="en-US" dirty="0" smtClean="0">
                <a:ea typeface="ＭＳ Ｐゴシック" pitchFamily="-111" charset="-128"/>
              </a:rPr>
              <a:t>Thursday, May 29, 2014</a:t>
            </a:r>
          </a:p>
        </p:txBody>
      </p:sp>
      <p:pic>
        <p:nvPicPr>
          <p:cNvPr id="5" name="Content Placeholder 4" descr="logo_color.jpg"/>
          <p:cNvPicPr>
            <a:picLocks noChangeAspect="1"/>
          </p:cNvPicPr>
          <p:nvPr/>
        </p:nvPicPr>
        <p:blipFill rotWithShape="1">
          <a:blip r:embed="rId3" cstate="print">
            <a:extLst>
              <a:ext uri="{28A0092B-C50C-407E-A947-70E740481C1C}">
                <a14:useLocalDpi xmlns:a14="http://schemas.microsoft.com/office/drawing/2010/main"/>
              </a:ext>
            </a:extLst>
          </a:blip>
          <a:srcRect t="-91"/>
          <a:stretch/>
        </p:blipFill>
        <p:spPr>
          <a:xfrm>
            <a:off x="533400" y="3548864"/>
            <a:ext cx="2895600" cy="2896086"/>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PTSA Welcomes Parents</a:t>
            </a:r>
            <a:endParaRPr lang="en-US" dirty="0"/>
          </a:p>
        </p:txBody>
      </p:sp>
      <p:sp>
        <p:nvSpPr>
          <p:cNvPr id="4" name="Content Placeholder 3"/>
          <p:cNvSpPr>
            <a:spLocks noGrp="1"/>
          </p:cNvSpPr>
          <p:nvPr>
            <p:ph sz="half" idx="2"/>
          </p:nvPr>
        </p:nvSpPr>
        <p:spPr>
          <a:xfrm>
            <a:off x="2343150" y="4419600"/>
            <a:ext cx="4457700" cy="1981200"/>
          </a:xfrm>
        </p:spPr>
        <p:txBody>
          <a:bodyPr>
            <a:normAutofit/>
          </a:bodyPr>
          <a:lstStyle/>
          <a:p>
            <a:r>
              <a:rPr lang="en-US" dirty="0" smtClean="0"/>
              <a:t>Mission of the PTSA</a:t>
            </a:r>
          </a:p>
          <a:p>
            <a:r>
              <a:rPr lang="en-US" dirty="0" smtClean="0">
                <a:solidFill>
                  <a:srgbClr val="FFFF00"/>
                </a:solidFill>
              </a:rPr>
              <a:t>Organization of the PTSA</a:t>
            </a:r>
          </a:p>
          <a:p>
            <a:r>
              <a:rPr lang="en-US" dirty="0" smtClean="0"/>
              <a:t>PTSA in Action</a:t>
            </a:r>
          </a:p>
        </p:txBody>
      </p:sp>
      <p:pic>
        <p:nvPicPr>
          <p:cNvPr id="5" name="Content Placeholder 4" descr="DSCN9279.JPG"/>
          <p:cNvPicPr>
            <a:picLocks noGrp="1" noChangeAspect="1"/>
          </p:cNvPicPr>
          <p:nvPr>
            <p:ph sz="half" idx="1"/>
          </p:nvPr>
        </p:nvPicPr>
        <p:blipFill>
          <a:blip r:embed="rId3"/>
          <a:srcRect l="4977" r="2221"/>
          <a:stretch>
            <a:fillRect/>
          </a:stretch>
        </p:blipFill>
        <p:spPr>
          <a:xfrm>
            <a:off x="287414" y="1676400"/>
            <a:ext cx="8569171" cy="2209800"/>
          </a:xfrm>
        </p:spPr>
      </p:pic>
    </p:spTree>
    <p:extLst>
      <p:ext uri="{BB962C8B-B14F-4D97-AF65-F5344CB8AC3E}">
        <p14:creationId xmlns:p14="http://schemas.microsoft.com/office/powerpoint/2010/main" val="111171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28600" y="381000"/>
            <a:ext cx="2514600" cy="838200"/>
          </a:xfrm>
        </p:spPr>
        <p:txBody>
          <a:bodyPr/>
          <a:lstStyle/>
          <a:p>
            <a:pPr eaLnBrk="1" hangingPunct="1"/>
            <a:r>
              <a:rPr lang="en-US" sz="1400">
                <a:ea typeface="ＭＳ Ｐゴシック" charset="-128"/>
              </a:rPr>
              <a:t>MLWGS PTSA</a:t>
            </a:r>
            <a:br>
              <a:rPr lang="en-US" sz="1400">
                <a:ea typeface="ＭＳ Ｐゴシック" charset="-128"/>
              </a:rPr>
            </a:br>
            <a:r>
              <a:rPr lang="en-US" sz="1400">
                <a:ea typeface="ＭＳ Ｐゴシック" charset="-128"/>
              </a:rPr>
              <a:t>Organizational Chart</a:t>
            </a:r>
            <a:br>
              <a:rPr lang="en-US" sz="1400">
                <a:ea typeface="ＭＳ Ｐゴシック" charset="-128"/>
              </a:rPr>
            </a:br>
            <a:r>
              <a:rPr lang="en-US" sz="1400">
                <a:ea typeface="ＭＳ Ｐゴシック" charset="-128"/>
              </a:rPr>
              <a:t>2014-2015</a:t>
            </a:r>
            <a:br>
              <a:rPr lang="en-US" sz="1400">
                <a:ea typeface="ＭＳ Ｐゴシック" charset="-128"/>
              </a:rPr>
            </a:br>
            <a:endParaRPr lang="en-US" sz="1400">
              <a:ea typeface="ＭＳ Ｐゴシック" charset="-128"/>
            </a:endParaRPr>
          </a:p>
        </p:txBody>
      </p:sp>
      <p:grpSp>
        <p:nvGrpSpPr>
          <p:cNvPr id="2" name="Organization Chart 7"/>
          <p:cNvGrpSpPr>
            <a:grpSpLocks noChangeAspect="1"/>
          </p:cNvGrpSpPr>
          <p:nvPr/>
        </p:nvGrpSpPr>
        <p:grpSpPr bwMode="auto">
          <a:xfrm>
            <a:off x="442913" y="509588"/>
            <a:ext cx="8258175" cy="5838825"/>
            <a:chOff x="288" y="288"/>
            <a:chExt cx="5202" cy="3672"/>
          </a:xfrm>
        </p:grpSpPr>
        <p:cxnSp>
          <p:nvCxnSpPr>
            <p:cNvPr id="13323" name="_s2287"/>
            <p:cNvCxnSpPr>
              <a:cxnSpLocks noChangeShapeType="1"/>
              <a:stCxn id="13381" idx="3"/>
              <a:endCxn id="13356" idx="2"/>
            </p:cNvCxnSpPr>
            <p:nvPr/>
          </p:nvCxnSpPr>
          <p:spPr bwMode="auto">
            <a:xfrm flipV="1">
              <a:off x="3955" y="1246"/>
              <a:ext cx="85" cy="1311"/>
            </a:xfrm>
            <a:prstGeom prst="bentConnector2">
              <a:avLst/>
            </a:prstGeom>
            <a:noFill/>
            <a:ln w="28575">
              <a:solidFill>
                <a:schemeClr val="tx1"/>
              </a:solidFill>
              <a:miter lim="800000"/>
              <a:headEnd/>
              <a:tailEnd/>
            </a:ln>
          </p:spPr>
        </p:cxnSp>
        <p:cxnSp>
          <p:nvCxnSpPr>
            <p:cNvPr id="13324" name="_s2285"/>
            <p:cNvCxnSpPr>
              <a:cxnSpLocks noChangeShapeType="1"/>
              <a:stCxn id="13380" idx="3"/>
              <a:endCxn id="13355" idx="2"/>
            </p:cNvCxnSpPr>
            <p:nvPr/>
          </p:nvCxnSpPr>
          <p:spPr bwMode="auto">
            <a:xfrm flipV="1">
              <a:off x="2781" y="1244"/>
              <a:ext cx="147" cy="2028"/>
            </a:xfrm>
            <a:prstGeom prst="bentConnector2">
              <a:avLst/>
            </a:prstGeom>
            <a:noFill/>
            <a:ln w="28575">
              <a:solidFill>
                <a:schemeClr val="tx1"/>
              </a:solidFill>
              <a:miter lim="800000"/>
              <a:headEnd/>
              <a:tailEnd/>
            </a:ln>
          </p:spPr>
        </p:cxnSp>
        <p:cxnSp>
          <p:nvCxnSpPr>
            <p:cNvPr id="13325" name="_s2279"/>
            <p:cNvCxnSpPr>
              <a:cxnSpLocks noChangeShapeType="1"/>
              <a:stCxn id="13379" idx="3"/>
              <a:endCxn id="13354" idx="2"/>
            </p:cNvCxnSpPr>
            <p:nvPr/>
          </p:nvCxnSpPr>
          <p:spPr bwMode="auto">
            <a:xfrm flipV="1">
              <a:off x="1504" y="1244"/>
              <a:ext cx="250" cy="547"/>
            </a:xfrm>
            <a:prstGeom prst="bentConnector2">
              <a:avLst/>
            </a:prstGeom>
            <a:noFill/>
            <a:ln w="28575">
              <a:solidFill>
                <a:schemeClr val="tx1"/>
              </a:solidFill>
              <a:miter lim="800000"/>
              <a:headEnd/>
              <a:tailEnd/>
            </a:ln>
          </p:spPr>
        </p:cxnSp>
        <p:cxnSp>
          <p:nvCxnSpPr>
            <p:cNvPr id="13326" name="_s2277"/>
            <p:cNvCxnSpPr>
              <a:cxnSpLocks noChangeShapeType="1"/>
            </p:cNvCxnSpPr>
            <p:nvPr/>
          </p:nvCxnSpPr>
          <p:spPr bwMode="auto">
            <a:xfrm flipV="1">
              <a:off x="1488" y="1294"/>
              <a:ext cx="266" cy="2581"/>
            </a:xfrm>
            <a:prstGeom prst="bentConnector2">
              <a:avLst/>
            </a:prstGeom>
            <a:noFill/>
            <a:ln w="28575">
              <a:solidFill>
                <a:schemeClr val="tx1"/>
              </a:solidFill>
              <a:miter lim="800000"/>
              <a:headEnd/>
              <a:tailEnd/>
            </a:ln>
          </p:spPr>
        </p:cxnSp>
        <p:cxnSp>
          <p:nvCxnSpPr>
            <p:cNvPr id="13327" name="_s2200"/>
            <p:cNvCxnSpPr>
              <a:cxnSpLocks noChangeShapeType="1"/>
              <a:stCxn id="13377" idx="3"/>
              <a:endCxn id="13354" idx="2"/>
            </p:cNvCxnSpPr>
            <p:nvPr/>
          </p:nvCxnSpPr>
          <p:spPr bwMode="auto">
            <a:xfrm flipV="1">
              <a:off x="1488" y="1244"/>
              <a:ext cx="266" cy="2015"/>
            </a:xfrm>
            <a:prstGeom prst="bentConnector2">
              <a:avLst/>
            </a:prstGeom>
            <a:noFill/>
            <a:ln w="28575">
              <a:solidFill>
                <a:schemeClr val="tx1"/>
              </a:solidFill>
              <a:miter lim="800000"/>
              <a:headEnd/>
              <a:tailEnd/>
            </a:ln>
          </p:spPr>
        </p:cxnSp>
        <p:cxnSp>
          <p:nvCxnSpPr>
            <p:cNvPr id="13328" name="_s2198"/>
            <p:cNvCxnSpPr>
              <a:cxnSpLocks noChangeShapeType="1"/>
              <a:stCxn id="13376" idx="3"/>
              <a:endCxn id="13354" idx="2"/>
            </p:cNvCxnSpPr>
            <p:nvPr/>
          </p:nvCxnSpPr>
          <p:spPr bwMode="auto">
            <a:xfrm flipV="1">
              <a:off x="1488" y="1244"/>
              <a:ext cx="266" cy="1670"/>
            </a:xfrm>
            <a:prstGeom prst="bentConnector2">
              <a:avLst/>
            </a:prstGeom>
            <a:noFill/>
            <a:ln w="28575">
              <a:solidFill>
                <a:schemeClr val="tx1"/>
              </a:solidFill>
              <a:miter lim="800000"/>
              <a:headEnd/>
              <a:tailEnd/>
            </a:ln>
          </p:spPr>
        </p:cxnSp>
        <p:cxnSp>
          <p:nvCxnSpPr>
            <p:cNvPr id="13329" name="_s2196"/>
            <p:cNvCxnSpPr>
              <a:cxnSpLocks noChangeShapeType="1"/>
              <a:stCxn id="13375" idx="3"/>
              <a:endCxn id="13354" idx="2"/>
            </p:cNvCxnSpPr>
            <p:nvPr/>
          </p:nvCxnSpPr>
          <p:spPr bwMode="auto">
            <a:xfrm flipV="1">
              <a:off x="1488" y="1244"/>
              <a:ext cx="266" cy="1383"/>
            </a:xfrm>
            <a:prstGeom prst="bentConnector2">
              <a:avLst/>
            </a:prstGeom>
            <a:noFill/>
            <a:ln w="28575">
              <a:solidFill>
                <a:schemeClr val="tx1"/>
              </a:solidFill>
              <a:miter lim="800000"/>
              <a:headEnd/>
              <a:tailEnd/>
            </a:ln>
          </p:spPr>
        </p:cxnSp>
        <p:cxnSp>
          <p:nvCxnSpPr>
            <p:cNvPr id="13330" name="_s2194"/>
            <p:cNvCxnSpPr>
              <a:cxnSpLocks noChangeShapeType="1"/>
              <a:stCxn id="13374" idx="3"/>
              <a:endCxn id="13354" idx="2"/>
            </p:cNvCxnSpPr>
            <p:nvPr/>
          </p:nvCxnSpPr>
          <p:spPr bwMode="auto">
            <a:xfrm flipV="1">
              <a:off x="1488" y="1244"/>
              <a:ext cx="266" cy="1095"/>
            </a:xfrm>
            <a:prstGeom prst="bentConnector2">
              <a:avLst/>
            </a:prstGeom>
            <a:noFill/>
            <a:ln w="28575">
              <a:solidFill>
                <a:schemeClr val="tx1"/>
              </a:solidFill>
              <a:miter lim="800000"/>
              <a:headEnd/>
              <a:tailEnd/>
            </a:ln>
          </p:spPr>
        </p:cxnSp>
        <p:cxnSp>
          <p:nvCxnSpPr>
            <p:cNvPr id="13331" name="_s2192"/>
            <p:cNvCxnSpPr>
              <a:cxnSpLocks noChangeShapeType="1"/>
              <a:stCxn id="13373" idx="3"/>
              <a:endCxn id="13354" idx="2"/>
            </p:cNvCxnSpPr>
            <p:nvPr/>
          </p:nvCxnSpPr>
          <p:spPr bwMode="auto">
            <a:xfrm flipV="1">
              <a:off x="1488" y="1244"/>
              <a:ext cx="266" cy="827"/>
            </a:xfrm>
            <a:prstGeom prst="bentConnector2">
              <a:avLst/>
            </a:prstGeom>
            <a:noFill/>
            <a:ln w="28575">
              <a:solidFill>
                <a:schemeClr val="tx1"/>
              </a:solidFill>
              <a:miter lim="800000"/>
              <a:headEnd/>
              <a:tailEnd/>
            </a:ln>
          </p:spPr>
        </p:cxnSp>
        <p:cxnSp>
          <p:nvCxnSpPr>
            <p:cNvPr id="13332" name="_s2188"/>
            <p:cNvCxnSpPr>
              <a:cxnSpLocks noChangeShapeType="1"/>
              <a:stCxn id="13372" idx="3"/>
              <a:endCxn id="13354" idx="2"/>
            </p:cNvCxnSpPr>
            <p:nvPr/>
          </p:nvCxnSpPr>
          <p:spPr bwMode="auto">
            <a:xfrm flipV="1">
              <a:off x="1488" y="1244"/>
              <a:ext cx="266" cy="243"/>
            </a:xfrm>
            <a:prstGeom prst="bentConnector2">
              <a:avLst/>
            </a:prstGeom>
            <a:noFill/>
            <a:ln w="28575">
              <a:solidFill>
                <a:schemeClr val="tx1"/>
              </a:solidFill>
              <a:miter lim="800000"/>
              <a:headEnd/>
              <a:tailEnd/>
            </a:ln>
          </p:spPr>
        </p:cxnSp>
        <p:cxnSp>
          <p:nvCxnSpPr>
            <p:cNvPr id="13333" name="_s2177"/>
            <p:cNvCxnSpPr>
              <a:cxnSpLocks noChangeShapeType="1"/>
              <a:stCxn id="13369" idx="3"/>
              <a:endCxn id="13356" idx="2"/>
            </p:cNvCxnSpPr>
            <p:nvPr/>
          </p:nvCxnSpPr>
          <p:spPr bwMode="auto">
            <a:xfrm flipV="1">
              <a:off x="3955" y="1246"/>
              <a:ext cx="85" cy="1669"/>
            </a:xfrm>
            <a:prstGeom prst="bentConnector2">
              <a:avLst/>
            </a:prstGeom>
            <a:noFill/>
            <a:ln w="28575">
              <a:solidFill>
                <a:schemeClr val="tx1"/>
              </a:solidFill>
              <a:miter lim="800000"/>
              <a:headEnd/>
              <a:tailEnd/>
            </a:ln>
          </p:spPr>
        </p:cxnSp>
        <p:cxnSp>
          <p:nvCxnSpPr>
            <p:cNvPr id="13334" name="_s2175"/>
            <p:cNvCxnSpPr>
              <a:cxnSpLocks noChangeShapeType="1"/>
              <a:stCxn id="13368" idx="1"/>
              <a:endCxn id="13356" idx="2"/>
            </p:cNvCxnSpPr>
            <p:nvPr/>
          </p:nvCxnSpPr>
          <p:spPr bwMode="auto">
            <a:xfrm rot="10800000">
              <a:off x="4040" y="1246"/>
              <a:ext cx="209" cy="1310"/>
            </a:xfrm>
            <a:prstGeom prst="bentConnector2">
              <a:avLst/>
            </a:prstGeom>
            <a:noFill/>
            <a:ln w="28575">
              <a:solidFill>
                <a:schemeClr val="tx1"/>
              </a:solidFill>
              <a:miter lim="800000"/>
              <a:headEnd/>
              <a:tailEnd/>
            </a:ln>
          </p:spPr>
        </p:cxnSp>
        <p:cxnSp>
          <p:nvCxnSpPr>
            <p:cNvPr id="13335" name="_s2174"/>
            <p:cNvCxnSpPr>
              <a:cxnSpLocks noChangeShapeType="1"/>
              <a:stCxn id="13367" idx="1"/>
              <a:endCxn id="13356" idx="2"/>
            </p:cNvCxnSpPr>
            <p:nvPr/>
          </p:nvCxnSpPr>
          <p:spPr bwMode="auto">
            <a:xfrm rot="10800000">
              <a:off x="4040" y="1246"/>
              <a:ext cx="209" cy="952"/>
            </a:xfrm>
            <a:prstGeom prst="bentConnector2">
              <a:avLst/>
            </a:prstGeom>
            <a:noFill/>
            <a:ln w="28575">
              <a:solidFill>
                <a:schemeClr val="tx1"/>
              </a:solidFill>
              <a:miter lim="800000"/>
              <a:headEnd/>
              <a:tailEnd/>
            </a:ln>
          </p:spPr>
        </p:cxnSp>
        <p:cxnSp>
          <p:nvCxnSpPr>
            <p:cNvPr id="13336" name="_s2172"/>
            <p:cNvCxnSpPr>
              <a:cxnSpLocks noChangeShapeType="1"/>
              <a:stCxn id="13366" idx="3"/>
              <a:endCxn id="13356" idx="2"/>
            </p:cNvCxnSpPr>
            <p:nvPr/>
          </p:nvCxnSpPr>
          <p:spPr bwMode="auto">
            <a:xfrm flipV="1">
              <a:off x="3955" y="1246"/>
              <a:ext cx="85" cy="952"/>
            </a:xfrm>
            <a:prstGeom prst="bentConnector2">
              <a:avLst/>
            </a:prstGeom>
            <a:noFill/>
            <a:ln w="28575">
              <a:solidFill>
                <a:schemeClr val="tx1"/>
              </a:solidFill>
              <a:miter lim="800000"/>
              <a:headEnd/>
              <a:tailEnd/>
            </a:ln>
          </p:spPr>
        </p:cxnSp>
        <p:cxnSp>
          <p:nvCxnSpPr>
            <p:cNvPr id="13337" name="_s2171"/>
            <p:cNvCxnSpPr>
              <a:cxnSpLocks noChangeShapeType="1"/>
              <a:stCxn id="13365" idx="1"/>
              <a:endCxn id="13356" idx="2"/>
            </p:cNvCxnSpPr>
            <p:nvPr/>
          </p:nvCxnSpPr>
          <p:spPr bwMode="auto">
            <a:xfrm rot="10800000">
              <a:off x="4040" y="1246"/>
              <a:ext cx="209" cy="594"/>
            </a:xfrm>
            <a:prstGeom prst="bentConnector2">
              <a:avLst/>
            </a:prstGeom>
            <a:noFill/>
            <a:ln w="28575">
              <a:solidFill>
                <a:schemeClr val="tx1"/>
              </a:solidFill>
              <a:miter lim="800000"/>
              <a:headEnd/>
              <a:tailEnd/>
            </a:ln>
          </p:spPr>
        </p:cxnSp>
        <p:cxnSp>
          <p:nvCxnSpPr>
            <p:cNvPr id="13338" name="_s2170"/>
            <p:cNvCxnSpPr>
              <a:cxnSpLocks noChangeShapeType="1"/>
              <a:stCxn id="13364" idx="3"/>
              <a:endCxn id="13356" idx="2"/>
            </p:cNvCxnSpPr>
            <p:nvPr/>
          </p:nvCxnSpPr>
          <p:spPr bwMode="auto">
            <a:xfrm flipV="1">
              <a:off x="3955" y="1246"/>
              <a:ext cx="85" cy="594"/>
            </a:xfrm>
            <a:prstGeom prst="bentConnector2">
              <a:avLst/>
            </a:prstGeom>
            <a:noFill/>
            <a:ln w="28575">
              <a:solidFill>
                <a:schemeClr val="tx1"/>
              </a:solidFill>
              <a:miter lim="800000"/>
              <a:headEnd/>
              <a:tailEnd/>
            </a:ln>
          </p:spPr>
        </p:cxnSp>
        <p:cxnSp>
          <p:nvCxnSpPr>
            <p:cNvPr id="13339" name="_s2169"/>
            <p:cNvCxnSpPr>
              <a:cxnSpLocks noChangeShapeType="1"/>
              <a:stCxn id="13363" idx="1"/>
              <a:endCxn id="13356" idx="2"/>
            </p:cNvCxnSpPr>
            <p:nvPr/>
          </p:nvCxnSpPr>
          <p:spPr bwMode="auto">
            <a:xfrm rot="10800000">
              <a:off x="4040" y="1246"/>
              <a:ext cx="209" cy="236"/>
            </a:xfrm>
            <a:prstGeom prst="bentConnector2">
              <a:avLst/>
            </a:prstGeom>
            <a:noFill/>
            <a:ln w="28575">
              <a:solidFill>
                <a:schemeClr val="tx1"/>
              </a:solidFill>
              <a:miter lim="800000"/>
              <a:headEnd/>
              <a:tailEnd/>
            </a:ln>
          </p:spPr>
        </p:cxnSp>
        <p:cxnSp>
          <p:nvCxnSpPr>
            <p:cNvPr id="13340" name="_s2168"/>
            <p:cNvCxnSpPr>
              <a:cxnSpLocks noChangeShapeType="1"/>
              <a:stCxn id="13362" idx="3"/>
              <a:endCxn id="13356" idx="2"/>
            </p:cNvCxnSpPr>
            <p:nvPr/>
          </p:nvCxnSpPr>
          <p:spPr bwMode="auto">
            <a:xfrm flipV="1">
              <a:off x="3955" y="1246"/>
              <a:ext cx="85" cy="236"/>
            </a:xfrm>
            <a:prstGeom prst="bentConnector2">
              <a:avLst/>
            </a:prstGeom>
            <a:noFill/>
            <a:ln w="28575">
              <a:solidFill>
                <a:schemeClr val="tx1"/>
              </a:solidFill>
              <a:miter lim="800000"/>
              <a:headEnd/>
              <a:tailEnd/>
            </a:ln>
          </p:spPr>
        </p:cxnSp>
        <p:cxnSp>
          <p:nvCxnSpPr>
            <p:cNvPr id="13341" name="_s2165"/>
            <p:cNvCxnSpPr>
              <a:cxnSpLocks noChangeShapeType="1"/>
              <a:stCxn id="13371" idx="3"/>
              <a:endCxn id="13355" idx="2"/>
            </p:cNvCxnSpPr>
            <p:nvPr/>
          </p:nvCxnSpPr>
          <p:spPr bwMode="auto">
            <a:xfrm flipV="1">
              <a:off x="2781" y="1244"/>
              <a:ext cx="147" cy="2392"/>
            </a:xfrm>
            <a:prstGeom prst="bentConnector2">
              <a:avLst/>
            </a:prstGeom>
            <a:noFill/>
            <a:ln w="28575">
              <a:solidFill>
                <a:schemeClr val="tx1"/>
              </a:solidFill>
              <a:miter lim="800000"/>
              <a:headEnd/>
              <a:tailEnd/>
            </a:ln>
          </p:spPr>
        </p:cxnSp>
        <p:cxnSp>
          <p:nvCxnSpPr>
            <p:cNvPr id="13342" name="_s2163"/>
            <p:cNvCxnSpPr>
              <a:cxnSpLocks noChangeShapeType="1"/>
              <a:stCxn id="13361" idx="3"/>
              <a:endCxn id="13355" idx="2"/>
            </p:cNvCxnSpPr>
            <p:nvPr/>
          </p:nvCxnSpPr>
          <p:spPr bwMode="auto">
            <a:xfrm flipV="1">
              <a:off x="2781" y="1244"/>
              <a:ext cx="147" cy="1671"/>
            </a:xfrm>
            <a:prstGeom prst="bentConnector2">
              <a:avLst/>
            </a:prstGeom>
            <a:noFill/>
            <a:ln w="28575">
              <a:solidFill>
                <a:schemeClr val="tx1"/>
              </a:solidFill>
              <a:miter lim="800000"/>
              <a:headEnd/>
              <a:tailEnd/>
            </a:ln>
          </p:spPr>
        </p:cxnSp>
        <p:cxnSp>
          <p:nvCxnSpPr>
            <p:cNvPr id="13343" name="_s2161"/>
            <p:cNvCxnSpPr>
              <a:cxnSpLocks noChangeShapeType="1"/>
              <a:stCxn id="13360" idx="3"/>
              <a:endCxn id="13355" idx="2"/>
            </p:cNvCxnSpPr>
            <p:nvPr/>
          </p:nvCxnSpPr>
          <p:spPr bwMode="auto">
            <a:xfrm flipV="1">
              <a:off x="2781" y="1244"/>
              <a:ext cx="147" cy="1311"/>
            </a:xfrm>
            <a:prstGeom prst="bentConnector2">
              <a:avLst/>
            </a:prstGeom>
            <a:noFill/>
            <a:ln w="28575">
              <a:solidFill>
                <a:schemeClr val="tx1"/>
              </a:solidFill>
              <a:miter lim="800000"/>
              <a:headEnd/>
              <a:tailEnd/>
            </a:ln>
          </p:spPr>
        </p:cxnSp>
        <p:cxnSp>
          <p:nvCxnSpPr>
            <p:cNvPr id="13344" name="_s2159"/>
            <p:cNvCxnSpPr>
              <a:cxnSpLocks noChangeShapeType="1"/>
              <a:stCxn id="13359" idx="3"/>
              <a:endCxn id="13355" idx="2"/>
            </p:cNvCxnSpPr>
            <p:nvPr/>
          </p:nvCxnSpPr>
          <p:spPr bwMode="auto">
            <a:xfrm flipV="1">
              <a:off x="2781" y="1244"/>
              <a:ext cx="147" cy="953"/>
            </a:xfrm>
            <a:prstGeom prst="bentConnector2">
              <a:avLst/>
            </a:prstGeom>
            <a:noFill/>
            <a:ln w="28575">
              <a:solidFill>
                <a:schemeClr val="tx1"/>
              </a:solidFill>
              <a:miter lim="800000"/>
              <a:headEnd/>
              <a:tailEnd/>
            </a:ln>
          </p:spPr>
        </p:cxnSp>
        <p:cxnSp>
          <p:nvCxnSpPr>
            <p:cNvPr id="13345" name="_s2158"/>
            <p:cNvCxnSpPr>
              <a:cxnSpLocks noChangeShapeType="1"/>
              <a:stCxn id="13358" idx="3"/>
              <a:endCxn id="13355" idx="2"/>
            </p:cNvCxnSpPr>
            <p:nvPr/>
          </p:nvCxnSpPr>
          <p:spPr bwMode="auto">
            <a:xfrm flipV="1">
              <a:off x="2781" y="1244"/>
              <a:ext cx="148" cy="238"/>
            </a:xfrm>
            <a:prstGeom prst="bentConnector2">
              <a:avLst/>
            </a:prstGeom>
            <a:noFill/>
            <a:ln w="28575">
              <a:solidFill>
                <a:schemeClr val="tx1"/>
              </a:solidFill>
              <a:miter lim="800000"/>
              <a:headEnd/>
              <a:tailEnd/>
            </a:ln>
          </p:spPr>
        </p:cxnSp>
        <p:cxnSp>
          <p:nvCxnSpPr>
            <p:cNvPr id="13346" name="_s2155"/>
            <p:cNvCxnSpPr>
              <a:cxnSpLocks noChangeShapeType="1"/>
              <a:stCxn id="13370" idx="0"/>
              <a:endCxn id="13352" idx="2"/>
            </p:cNvCxnSpPr>
            <p:nvPr/>
          </p:nvCxnSpPr>
          <p:spPr bwMode="auto">
            <a:xfrm rot="16200000" flipV="1">
              <a:off x="3749" y="-294"/>
              <a:ext cx="480" cy="2121"/>
            </a:xfrm>
            <a:prstGeom prst="bentConnector3">
              <a:avLst>
                <a:gd name="adj1" fmla="val 50000"/>
              </a:avLst>
            </a:prstGeom>
            <a:noFill/>
            <a:ln w="28575">
              <a:solidFill>
                <a:schemeClr val="tx1"/>
              </a:solidFill>
              <a:miter lim="800000"/>
              <a:headEnd/>
              <a:tailEnd/>
            </a:ln>
          </p:spPr>
        </p:cxnSp>
        <p:cxnSp>
          <p:nvCxnSpPr>
            <p:cNvPr id="13347" name="_s2066"/>
            <p:cNvCxnSpPr>
              <a:cxnSpLocks noChangeShapeType="1"/>
              <a:stCxn id="13357" idx="3"/>
              <a:endCxn id="13352" idx="2"/>
            </p:cNvCxnSpPr>
            <p:nvPr/>
          </p:nvCxnSpPr>
          <p:spPr bwMode="auto">
            <a:xfrm flipV="1">
              <a:off x="2752" y="527"/>
              <a:ext cx="176" cy="216"/>
            </a:xfrm>
            <a:prstGeom prst="bentConnector2">
              <a:avLst/>
            </a:prstGeom>
            <a:noFill/>
            <a:ln w="28575">
              <a:solidFill>
                <a:schemeClr val="tx1"/>
              </a:solidFill>
              <a:miter lim="800000"/>
              <a:headEnd/>
              <a:tailEnd/>
            </a:ln>
          </p:spPr>
        </p:cxnSp>
        <p:cxnSp>
          <p:nvCxnSpPr>
            <p:cNvPr id="13348" name="_s2064"/>
            <p:cNvCxnSpPr>
              <a:cxnSpLocks noChangeShapeType="1"/>
              <a:stCxn id="13356" idx="0"/>
              <a:endCxn id="13352" idx="2"/>
            </p:cNvCxnSpPr>
            <p:nvPr/>
          </p:nvCxnSpPr>
          <p:spPr bwMode="auto">
            <a:xfrm rot="16200000" flipV="1">
              <a:off x="3244" y="211"/>
              <a:ext cx="480" cy="1112"/>
            </a:xfrm>
            <a:prstGeom prst="bentConnector3">
              <a:avLst>
                <a:gd name="adj1" fmla="val 50000"/>
              </a:avLst>
            </a:prstGeom>
            <a:noFill/>
            <a:ln w="28575">
              <a:solidFill>
                <a:schemeClr val="tx1"/>
              </a:solidFill>
              <a:miter lim="800000"/>
              <a:headEnd/>
              <a:tailEnd/>
            </a:ln>
          </p:spPr>
        </p:cxnSp>
        <p:cxnSp>
          <p:nvCxnSpPr>
            <p:cNvPr id="13349" name="_s2062"/>
            <p:cNvCxnSpPr>
              <a:cxnSpLocks noChangeShapeType="1"/>
              <a:stCxn id="13355" idx="0"/>
              <a:endCxn id="13352" idx="2"/>
            </p:cNvCxnSpPr>
            <p:nvPr/>
          </p:nvCxnSpPr>
          <p:spPr bwMode="auto">
            <a:xfrm rot="-5400000">
              <a:off x="2691" y="765"/>
              <a:ext cx="478" cy="1"/>
            </a:xfrm>
            <a:prstGeom prst="straightConnector1">
              <a:avLst/>
            </a:prstGeom>
            <a:noFill/>
            <a:ln w="28575">
              <a:solidFill>
                <a:schemeClr val="tx1"/>
              </a:solidFill>
              <a:round/>
              <a:headEnd/>
              <a:tailEnd/>
            </a:ln>
          </p:spPr>
        </p:cxnSp>
        <p:cxnSp>
          <p:nvCxnSpPr>
            <p:cNvPr id="13350" name="_s2061"/>
            <p:cNvCxnSpPr>
              <a:cxnSpLocks noChangeShapeType="1"/>
              <a:stCxn id="13354" idx="0"/>
              <a:endCxn id="13352" idx="2"/>
            </p:cNvCxnSpPr>
            <p:nvPr/>
          </p:nvCxnSpPr>
          <p:spPr bwMode="auto">
            <a:xfrm rot="-5400000">
              <a:off x="2103" y="179"/>
              <a:ext cx="478" cy="1174"/>
            </a:xfrm>
            <a:prstGeom prst="bentConnector3">
              <a:avLst>
                <a:gd name="adj1" fmla="val 12421"/>
              </a:avLst>
            </a:prstGeom>
            <a:noFill/>
            <a:ln w="28575">
              <a:solidFill>
                <a:schemeClr val="tx1"/>
              </a:solidFill>
              <a:miter lim="800000"/>
              <a:headEnd/>
              <a:tailEnd/>
            </a:ln>
          </p:spPr>
        </p:cxnSp>
        <p:cxnSp>
          <p:nvCxnSpPr>
            <p:cNvPr id="13351" name="_s2060"/>
            <p:cNvCxnSpPr>
              <a:cxnSpLocks noChangeShapeType="1"/>
              <a:stCxn id="13353" idx="0"/>
              <a:endCxn id="13352" idx="2"/>
            </p:cNvCxnSpPr>
            <p:nvPr/>
          </p:nvCxnSpPr>
          <p:spPr bwMode="auto">
            <a:xfrm rot="-5400000">
              <a:off x="1590" y="-335"/>
              <a:ext cx="478" cy="2201"/>
            </a:xfrm>
            <a:prstGeom prst="bentConnector3">
              <a:avLst>
                <a:gd name="adj1" fmla="val 12421"/>
              </a:avLst>
            </a:prstGeom>
            <a:noFill/>
            <a:ln w="28575">
              <a:solidFill>
                <a:schemeClr val="tx1"/>
              </a:solidFill>
              <a:miter lim="800000"/>
              <a:headEnd/>
              <a:tailEnd/>
            </a:ln>
          </p:spPr>
        </p:cxnSp>
        <p:sp>
          <p:nvSpPr>
            <p:cNvPr id="13352" name="_s2056"/>
            <p:cNvSpPr>
              <a:spLocks noChangeArrowheads="1"/>
            </p:cNvSpPr>
            <p:nvPr/>
          </p:nvSpPr>
          <p:spPr bwMode="auto">
            <a:xfrm>
              <a:off x="2488" y="288"/>
              <a:ext cx="881" cy="239"/>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President</a:t>
              </a:r>
            </a:p>
            <a:p>
              <a:pPr algn="ctr"/>
              <a:r>
                <a:rPr lang="en-US" sz="1000" dirty="0"/>
                <a:t>Elizabeth Wong</a:t>
              </a:r>
            </a:p>
          </p:txBody>
        </p:sp>
        <p:sp>
          <p:nvSpPr>
            <p:cNvPr id="13353" name="_s2057"/>
            <p:cNvSpPr>
              <a:spLocks noChangeArrowheads="1"/>
            </p:cNvSpPr>
            <p:nvPr/>
          </p:nvSpPr>
          <p:spPr bwMode="auto">
            <a:xfrm>
              <a:off x="288" y="1005"/>
              <a:ext cx="880" cy="239"/>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Treasurer </a:t>
              </a:r>
            </a:p>
            <a:p>
              <a:pPr algn="ctr"/>
              <a:r>
                <a:rPr lang="en-US" sz="1000" dirty="0"/>
                <a:t>Joe </a:t>
              </a:r>
              <a:r>
                <a:rPr lang="en-US" sz="1000" dirty="0" err="1"/>
                <a:t>Wilck</a:t>
              </a:r>
              <a:endParaRPr lang="en-US" sz="1000" dirty="0"/>
            </a:p>
          </p:txBody>
        </p:sp>
        <p:sp>
          <p:nvSpPr>
            <p:cNvPr id="13354" name="_s2058"/>
            <p:cNvSpPr>
              <a:spLocks noChangeArrowheads="1"/>
            </p:cNvSpPr>
            <p:nvPr/>
          </p:nvSpPr>
          <p:spPr bwMode="auto">
            <a:xfrm>
              <a:off x="1315" y="1005"/>
              <a:ext cx="879" cy="239"/>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 VP Membership</a:t>
              </a:r>
            </a:p>
            <a:p>
              <a:pPr algn="ctr"/>
              <a:r>
                <a:rPr lang="en-US" sz="1000" dirty="0"/>
                <a:t>Paula Chambers</a:t>
              </a:r>
            </a:p>
          </p:txBody>
        </p:sp>
        <p:sp>
          <p:nvSpPr>
            <p:cNvPr id="13355" name="_s2059"/>
            <p:cNvSpPr>
              <a:spLocks noChangeArrowheads="1"/>
            </p:cNvSpPr>
            <p:nvPr/>
          </p:nvSpPr>
          <p:spPr bwMode="auto">
            <a:xfrm>
              <a:off x="2488" y="1005"/>
              <a:ext cx="880" cy="239"/>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 VP Finance</a:t>
              </a:r>
            </a:p>
            <a:p>
              <a:pPr algn="ctr"/>
              <a:r>
                <a:rPr lang="en-US" sz="1000" dirty="0"/>
                <a:t>Kathleen Fulton</a:t>
              </a:r>
            </a:p>
          </p:txBody>
        </p:sp>
        <p:sp>
          <p:nvSpPr>
            <p:cNvPr id="13356" name="_s2063"/>
            <p:cNvSpPr>
              <a:spLocks noChangeArrowheads="1"/>
            </p:cNvSpPr>
            <p:nvPr/>
          </p:nvSpPr>
          <p:spPr bwMode="auto">
            <a:xfrm>
              <a:off x="3601" y="1007"/>
              <a:ext cx="879" cy="239"/>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 VP Events </a:t>
              </a:r>
            </a:p>
            <a:p>
              <a:pPr algn="ctr"/>
              <a:r>
                <a:rPr lang="en-US" sz="1000" dirty="0"/>
                <a:t>Valerie Adams</a:t>
              </a:r>
            </a:p>
          </p:txBody>
        </p:sp>
        <p:sp>
          <p:nvSpPr>
            <p:cNvPr id="13357" name="_s2065"/>
            <p:cNvSpPr>
              <a:spLocks noChangeArrowheads="1"/>
            </p:cNvSpPr>
            <p:nvPr/>
          </p:nvSpPr>
          <p:spPr bwMode="auto">
            <a:xfrm>
              <a:off x="1872" y="623"/>
              <a:ext cx="880" cy="240"/>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President Elect</a:t>
              </a:r>
            </a:p>
            <a:p>
              <a:pPr algn="ctr"/>
              <a:r>
                <a:rPr lang="en-US" sz="1000" dirty="0"/>
                <a:t>Peggy Feldmann</a:t>
              </a:r>
            </a:p>
          </p:txBody>
        </p:sp>
        <p:sp>
          <p:nvSpPr>
            <p:cNvPr id="13358" name="_s2105"/>
            <p:cNvSpPr>
              <a:spLocks noChangeArrowheads="1"/>
            </p:cNvSpPr>
            <p:nvPr/>
          </p:nvSpPr>
          <p:spPr bwMode="auto">
            <a:xfrm>
              <a:off x="1901" y="1363"/>
              <a:ext cx="880" cy="238"/>
            </a:xfrm>
            <a:prstGeom prst="roundRect">
              <a:avLst>
                <a:gd name="adj" fmla="val 16667"/>
              </a:avLst>
            </a:prstGeom>
            <a:solidFill>
              <a:srgbClr val="FF8000"/>
            </a:solidFill>
            <a:ln w="9525">
              <a:solidFill>
                <a:schemeClr val="tx1"/>
              </a:solidFill>
              <a:round/>
              <a:headEnd/>
              <a:tailEnd/>
            </a:ln>
          </p:spPr>
          <p:txBody>
            <a:bodyPr wrap="none" lIns="0" tIns="0" rIns="0" bIns="0" anchor="ctr">
              <a:prstTxWarp prst="textNoShape">
                <a:avLst/>
              </a:prstTxWarp>
            </a:bodyPr>
            <a:lstStyle/>
            <a:p>
              <a:pPr algn="ctr"/>
              <a:r>
                <a:rPr lang="en-US" sz="800" dirty="0"/>
                <a:t>Auction Chair </a:t>
              </a:r>
            </a:p>
            <a:p>
              <a:pPr algn="ctr"/>
              <a:r>
                <a:rPr lang="en-US" sz="800" dirty="0"/>
                <a:t>Karen </a:t>
              </a:r>
              <a:r>
                <a:rPr lang="en-US" sz="800" dirty="0" err="1"/>
                <a:t>Akens</a:t>
              </a:r>
              <a:endParaRPr lang="en-US" sz="800" dirty="0"/>
            </a:p>
          </p:txBody>
        </p:sp>
        <p:sp>
          <p:nvSpPr>
            <p:cNvPr id="13359" name="_s2107"/>
            <p:cNvSpPr>
              <a:spLocks noChangeArrowheads="1"/>
            </p:cNvSpPr>
            <p:nvPr/>
          </p:nvSpPr>
          <p:spPr bwMode="auto">
            <a:xfrm>
              <a:off x="1901" y="2077"/>
              <a:ext cx="880" cy="240"/>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Business Partnerships</a:t>
              </a:r>
            </a:p>
            <a:p>
              <a:pPr algn="ctr"/>
              <a:r>
                <a:rPr lang="en-US" sz="800"/>
                <a:t>Rosemary Vieira</a:t>
              </a:r>
            </a:p>
          </p:txBody>
        </p:sp>
        <p:sp>
          <p:nvSpPr>
            <p:cNvPr id="13360" name="_s2111"/>
            <p:cNvSpPr>
              <a:spLocks noChangeArrowheads="1"/>
            </p:cNvSpPr>
            <p:nvPr/>
          </p:nvSpPr>
          <p:spPr bwMode="auto">
            <a:xfrm>
              <a:off x="1901" y="2436"/>
              <a:ext cx="880" cy="237"/>
            </a:xfrm>
            <a:prstGeom prst="roundRect">
              <a:avLst>
                <a:gd name="adj" fmla="val 16667"/>
              </a:avLst>
            </a:prstGeom>
            <a:solidFill>
              <a:srgbClr val="FF8000"/>
            </a:solidFill>
            <a:ln w="9525">
              <a:solidFill>
                <a:schemeClr val="tx1"/>
              </a:solidFill>
              <a:round/>
              <a:headEnd/>
              <a:tailEnd/>
            </a:ln>
          </p:spPr>
          <p:txBody>
            <a:bodyPr wrap="none" lIns="0" tIns="0" rIns="0" bIns="0" anchor="ctr">
              <a:prstTxWarp prst="textNoShape">
                <a:avLst/>
              </a:prstTxWarp>
            </a:bodyPr>
            <a:lstStyle/>
            <a:p>
              <a:pPr algn="ctr"/>
              <a:r>
                <a:rPr lang="en-US" sz="800" dirty="0"/>
                <a:t>Dragon</a:t>
              </a:r>
              <a:r>
                <a:rPr lang="ja-JP" altLang="en-US" sz="800" dirty="0"/>
                <a:t>’</a:t>
              </a:r>
              <a:r>
                <a:rPr lang="en-US" altLang="ja-JP" sz="800" dirty="0" err="1"/>
                <a:t>s</a:t>
              </a:r>
              <a:r>
                <a:rPr lang="en-US" altLang="ja-JP" sz="800" dirty="0"/>
                <a:t> Lair</a:t>
              </a:r>
            </a:p>
            <a:p>
              <a:pPr algn="ctr"/>
              <a:r>
                <a:rPr lang="en-US" sz="800" dirty="0"/>
                <a:t>Kim </a:t>
              </a:r>
              <a:r>
                <a:rPr lang="en-US" sz="800" dirty="0" err="1"/>
                <a:t>Chiarchiaro</a:t>
              </a:r>
              <a:endParaRPr lang="en-US" sz="800" dirty="0"/>
            </a:p>
          </p:txBody>
        </p:sp>
        <p:sp>
          <p:nvSpPr>
            <p:cNvPr id="13361" name="_s2115"/>
            <p:cNvSpPr>
              <a:spLocks noChangeArrowheads="1"/>
            </p:cNvSpPr>
            <p:nvPr/>
          </p:nvSpPr>
          <p:spPr bwMode="auto">
            <a:xfrm>
              <a:off x="1901" y="2796"/>
              <a:ext cx="880" cy="238"/>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Membership/Dues </a:t>
              </a:r>
            </a:p>
            <a:p>
              <a:pPr algn="ctr"/>
              <a:r>
                <a:rPr lang="en-US" sz="800"/>
                <a:t>Debbie Miller</a:t>
              </a:r>
            </a:p>
          </p:txBody>
        </p:sp>
        <p:sp>
          <p:nvSpPr>
            <p:cNvPr id="13362" name="_s2121"/>
            <p:cNvSpPr>
              <a:spLocks noChangeArrowheads="1"/>
            </p:cNvSpPr>
            <p:nvPr/>
          </p:nvSpPr>
          <p:spPr bwMode="auto">
            <a:xfrm>
              <a:off x="3075" y="1363"/>
              <a:ext cx="880" cy="238"/>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Arts in Education/ Reflections</a:t>
              </a:r>
            </a:p>
            <a:p>
              <a:pPr algn="ctr"/>
              <a:r>
                <a:rPr lang="en-US" sz="800"/>
                <a:t>Uma Vissa Giri</a:t>
              </a:r>
            </a:p>
          </p:txBody>
        </p:sp>
        <p:sp>
          <p:nvSpPr>
            <p:cNvPr id="13363" name="_s2123"/>
            <p:cNvSpPr>
              <a:spLocks noChangeArrowheads="1"/>
            </p:cNvSpPr>
            <p:nvPr/>
          </p:nvSpPr>
          <p:spPr bwMode="auto">
            <a:xfrm>
              <a:off x="4249" y="1363"/>
              <a:ext cx="880" cy="238"/>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Baccalaureate</a:t>
              </a:r>
            </a:p>
            <a:p>
              <a:pPr algn="ctr"/>
              <a:r>
                <a:rPr lang="en-US" sz="800"/>
                <a:t>Samantha Mier</a:t>
              </a:r>
            </a:p>
          </p:txBody>
        </p:sp>
        <p:sp>
          <p:nvSpPr>
            <p:cNvPr id="13364" name="_s2125"/>
            <p:cNvSpPr>
              <a:spLocks noChangeArrowheads="1"/>
            </p:cNvSpPr>
            <p:nvPr/>
          </p:nvSpPr>
          <p:spPr bwMode="auto">
            <a:xfrm>
              <a:off x="3075" y="1720"/>
              <a:ext cx="880" cy="240"/>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Community Service Fair</a:t>
              </a:r>
            </a:p>
            <a:p>
              <a:pPr algn="ctr"/>
              <a:r>
                <a:rPr lang="en-US" sz="800"/>
                <a:t>Yvette Conte</a:t>
              </a:r>
            </a:p>
          </p:txBody>
        </p:sp>
        <p:sp>
          <p:nvSpPr>
            <p:cNvPr id="13365" name="_s2127"/>
            <p:cNvSpPr>
              <a:spLocks noChangeArrowheads="1"/>
            </p:cNvSpPr>
            <p:nvPr/>
          </p:nvSpPr>
          <p:spPr bwMode="auto">
            <a:xfrm>
              <a:off x="4249" y="1720"/>
              <a:ext cx="880" cy="240"/>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dirty="0"/>
                <a:t>Fall Festival</a:t>
              </a:r>
            </a:p>
            <a:p>
              <a:pPr algn="ctr"/>
              <a:r>
                <a:rPr lang="en-US" sz="800" dirty="0"/>
                <a:t>Kristen </a:t>
              </a:r>
              <a:r>
                <a:rPr lang="en-US" sz="800" dirty="0" err="1"/>
                <a:t>Vithoulkas</a:t>
              </a:r>
              <a:endParaRPr lang="en-US" sz="800" dirty="0"/>
            </a:p>
          </p:txBody>
        </p:sp>
        <p:sp>
          <p:nvSpPr>
            <p:cNvPr id="13366" name="_s2129"/>
            <p:cNvSpPr>
              <a:spLocks noChangeArrowheads="1"/>
            </p:cNvSpPr>
            <p:nvPr/>
          </p:nvSpPr>
          <p:spPr bwMode="auto">
            <a:xfrm>
              <a:off x="3075" y="2079"/>
              <a:ext cx="880" cy="237"/>
            </a:xfrm>
            <a:prstGeom prst="roundRect">
              <a:avLst>
                <a:gd name="adj" fmla="val 16667"/>
              </a:avLst>
            </a:prstGeom>
            <a:solidFill>
              <a:srgbClr val="FFCC66"/>
            </a:solidFill>
            <a:ln w="9525">
              <a:solidFill>
                <a:schemeClr val="tx1"/>
              </a:solidFill>
              <a:round/>
              <a:headEnd/>
              <a:tailEnd/>
            </a:ln>
          </p:spPr>
          <p:txBody>
            <a:bodyPr wrap="none" lIns="0" tIns="0" rIns="0" bIns="0" anchor="ctr">
              <a:prstTxWarp prst="textNoShape">
                <a:avLst/>
              </a:prstTxWarp>
            </a:bodyPr>
            <a:lstStyle/>
            <a:p>
              <a:pPr algn="ctr"/>
              <a:r>
                <a:rPr lang="en-US" sz="800" dirty="0"/>
                <a:t>Graduation Reception</a:t>
              </a:r>
            </a:p>
            <a:p>
              <a:pPr algn="ctr"/>
              <a:r>
                <a:rPr lang="en-US" sz="800" dirty="0"/>
                <a:t>VACANT</a:t>
              </a:r>
            </a:p>
          </p:txBody>
        </p:sp>
        <p:sp>
          <p:nvSpPr>
            <p:cNvPr id="13367" name="_s2135"/>
            <p:cNvSpPr>
              <a:spLocks noChangeArrowheads="1"/>
            </p:cNvSpPr>
            <p:nvPr/>
          </p:nvSpPr>
          <p:spPr bwMode="auto">
            <a:xfrm>
              <a:off x="4249" y="2079"/>
              <a:ext cx="880" cy="237"/>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Homecoming Picnic</a:t>
              </a:r>
            </a:p>
            <a:p>
              <a:pPr algn="ctr"/>
              <a:r>
                <a:rPr lang="en-US" sz="800"/>
                <a:t>Kathleen Wood</a:t>
              </a:r>
            </a:p>
          </p:txBody>
        </p:sp>
        <p:sp>
          <p:nvSpPr>
            <p:cNvPr id="13368" name="_s2137"/>
            <p:cNvSpPr>
              <a:spLocks noChangeArrowheads="1"/>
            </p:cNvSpPr>
            <p:nvPr/>
          </p:nvSpPr>
          <p:spPr bwMode="auto">
            <a:xfrm>
              <a:off x="4249" y="2437"/>
              <a:ext cx="880" cy="238"/>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Landscaping</a:t>
              </a:r>
            </a:p>
            <a:p>
              <a:pPr algn="ctr"/>
              <a:r>
                <a:rPr lang="en-US" sz="800"/>
                <a:t>Yen Huynh-Raper</a:t>
              </a:r>
            </a:p>
          </p:txBody>
        </p:sp>
        <p:sp>
          <p:nvSpPr>
            <p:cNvPr id="13369" name="_s2141"/>
            <p:cNvSpPr>
              <a:spLocks noChangeArrowheads="1"/>
            </p:cNvSpPr>
            <p:nvPr/>
          </p:nvSpPr>
          <p:spPr bwMode="auto">
            <a:xfrm>
              <a:off x="3075" y="2795"/>
              <a:ext cx="880" cy="239"/>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Programs/Meetings</a:t>
              </a:r>
            </a:p>
            <a:p>
              <a:pPr algn="ctr"/>
              <a:r>
                <a:rPr lang="en-US" sz="800"/>
                <a:t>Karen Schwartzkopf</a:t>
              </a:r>
            </a:p>
          </p:txBody>
        </p:sp>
        <p:sp>
          <p:nvSpPr>
            <p:cNvPr id="13370" name="_s2154"/>
            <p:cNvSpPr>
              <a:spLocks noChangeArrowheads="1"/>
            </p:cNvSpPr>
            <p:nvPr/>
          </p:nvSpPr>
          <p:spPr bwMode="auto">
            <a:xfrm>
              <a:off x="4609" y="1007"/>
              <a:ext cx="881" cy="242"/>
            </a:xfrm>
            <a:prstGeom prst="roundRect">
              <a:avLst>
                <a:gd name="adj" fmla="val 16667"/>
              </a:avLst>
            </a:prstGeom>
            <a:solidFill>
              <a:srgbClr val="FFFF99"/>
            </a:solidFill>
            <a:ln w="9525">
              <a:solidFill>
                <a:schemeClr val="tx1"/>
              </a:solidFill>
              <a:round/>
              <a:headEnd/>
              <a:tailEnd/>
            </a:ln>
          </p:spPr>
          <p:txBody>
            <a:bodyPr wrap="none" lIns="0" tIns="0" rIns="0" bIns="0" anchor="ctr">
              <a:prstTxWarp prst="textNoShape">
                <a:avLst/>
              </a:prstTxWarp>
            </a:bodyPr>
            <a:lstStyle/>
            <a:p>
              <a:pPr algn="ctr"/>
              <a:r>
                <a:rPr lang="en-US" sz="1000" dirty="0"/>
                <a:t>Secretary</a:t>
              </a:r>
            </a:p>
            <a:p>
              <a:pPr algn="ctr"/>
              <a:r>
                <a:rPr lang="en-US" sz="1000" dirty="0"/>
                <a:t>Kristi Canaan</a:t>
              </a:r>
            </a:p>
          </p:txBody>
        </p:sp>
        <p:sp>
          <p:nvSpPr>
            <p:cNvPr id="13371" name="_s2164"/>
            <p:cNvSpPr>
              <a:spLocks noChangeArrowheads="1"/>
            </p:cNvSpPr>
            <p:nvPr/>
          </p:nvSpPr>
          <p:spPr bwMode="auto">
            <a:xfrm>
              <a:off x="1901" y="3517"/>
              <a:ext cx="880" cy="237"/>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Summer Reading</a:t>
              </a:r>
            </a:p>
            <a:p>
              <a:pPr algn="ctr"/>
              <a:r>
                <a:rPr lang="en-US" sz="800"/>
                <a:t>Susan Creasey</a:t>
              </a:r>
            </a:p>
          </p:txBody>
        </p:sp>
        <p:sp>
          <p:nvSpPr>
            <p:cNvPr id="13372" name="_s2187"/>
            <p:cNvSpPr>
              <a:spLocks noChangeArrowheads="1"/>
            </p:cNvSpPr>
            <p:nvPr/>
          </p:nvSpPr>
          <p:spPr bwMode="auto">
            <a:xfrm>
              <a:off x="336" y="1401"/>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Advocacy</a:t>
              </a:r>
            </a:p>
            <a:p>
              <a:pPr algn="ctr"/>
              <a:r>
                <a:rPr lang="en-US" sz="800"/>
                <a:t>Marianne Macon &amp; Laura O’Brien</a:t>
              </a:r>
            </a:p>
          </p:txBody>
        </p:sp>
        <p:sp>
          <p:nvSpPr>
            <p:cNvPr id="13373" name="_s2191"/>
            <p:cNvSpPr>
              <a:spLocks noChangeArrowheads="1"/>
            </p:cNvSpPr>
            <p:nvPr/>
          </p:nvSpPr>
          <p:spPr bwMode="auto">
            <a:xfrm>
              <a:off x="336" y="1985"/>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 Directory</a:t>
              </a:r>
            </a:p>
            <a:p>
              <a:pPr algn="ctr"/>
              <a:r>
                <a:rPr lang="en-US" sz="800"/>
                <a:t>Jun Zhou</a:t>
              </a:r>
            </a:p>
          </p:txBody>
        </p:sp>
        <p:sp>
          <p:nvSpPr>
            <p:cNvPr id="13374" name="_s2193"/>
            <p:cNvSpPr>
              <a:spLocks noChangeArrowheads="1"/>
            </p:cNvSpPr>
            <p:nvPr/>
          </p:nvSpPr>
          <p:spPr bwMode="auto">
            <a:xfrm>
              <a:off x="336" y="2253"/>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Middle School Visits</a:t>
              </a:r>
            </a:p>
            <a:p>
              <a:pPr algn="ctr"/>
              <a:r>
                <a:rPr lang="en-US" sz="800"/>
                <a:t>Megan Rainey (staff)</a:t>
              </a:r>
            </a:p>
          </p:txBody>
        </p:sp>
        <p:sp>
          <p:nvSpPr>
            <p:cNvPr id="13375" name="_s2195"/>
            <p:cNvSpPr>
              <a:spLocks noChangeArrowheads="1"/>
            </p:cNvSpPr>
            <p:nvPr/>
          </p:nvSpPr>
          <p:spPr bwMode="auto">
            <a:xfrm>
              <a:off x="336" y="2540"/>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Parent Connections</a:t>
              </a:r>
            </a:p>
            <a:p>
              <a:pPr algn="ctr"/>
              <a:r>
                <a:rPr lang="en-US" sz="800"/>
                <a:t>Jane Schiebe</a:t>
              </a:r>
            </a:p>
          </p:txBody>
        </p:sp>
        <p:sp>
          <p:nvSpPr>
            <p:cNvPr id="13376" name="_s2197"/>
            <p:cNvSpPr>
              <a:spLocks noChangeArrowheads="1"/>
            </p:cNvSpPr>
            <p:nvPr/>
          </p:nvSpPr>
          <p:spPr bwMode="auto">
            <a:xfrm>
              <a:off x="336" y="2828"/>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School Board Visits</a:t>
              </a:r>
            </a:p>
            <a:p>
              <a:pPr algn="ctr"/>
              <a:r>
                <a:rPr lang="en-US" sz="800"/>
                <a:t>Kris Lyons</a:t>
              </a:r>
            </a:p>
          </p:txBody>
        </p:sp>
        <p:sp>
          <p:nvSpPr>
            <p:cNvPr id="13377" name="_s2199"/>
            <p:cNvSpPr>
              <a:spLocks noChangeArrowheads="1"/>
            </p:cNvSpPr>
            <p:nvPr/>
          </p:nvSpPr>
          <p:spPr bwMode="auto">
            <a:xfrm>
              <a:off x="336" y="3116"/>
              <a:ext cx="1152" cy="288"/>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 Smoke &amp; Scales  </a:t>
              </a:r>
            </a:p>
            <a:p>
              <a:pPr algn="ctr"/>
              <a:r>
                <a:rPr lang="en-US" sz="800"/>
                <a:t>Catherine Ingrassia &amp;</a:t>
              </a:r>
            </a:p>
            <a:p>
              <a:pPr algn="ctr"/>
              <a:r>
                <a:rPr lang="en-US" sz="800"/>
                <a:t>Nancy Turnage</a:t>
              </a:r>
            </a:p>
          </p:txBody>
        </p:sp>
        <p:sp>
          <p:nvSpPr>
            <p:cNvPr id="13378" name="_s2276"/>
            <p:cNvSpPr>
              <a:spLocks noChangeArrowheads="1"/>
            </p:cNvSpPr>
            <p:nvPr/>
          </p:nvSpPr>
          <p:spPr bwMode="auto">
            <a:xfrm>
              <a:off x="336" y="3787"/>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Volunteer Database</a:t>
              </a:r>
            </a:p>
            <a:p>
              <a:pPr algn="ctr"/>
              <a:r>
                <a:rPr lang="en-US" sz="800"/>
                <a:t>Ivy Pressendo</a:t>
              </a:r>
            </a:p>
          </p:txBody>
        </p:sp>
        <p:sp>
          <p:nvSpPr>
            <p:cNvPr id="13379" name="_s2278"/>
            <p:cNvSpPr>
              <a:spLocks noChangeArrowheads="1"/>
            </p:cNvSpPr>
            <p:nvPr/>
          </p:nvSpPr>
          <p:spPr bwMode="auto">
            <a:xfrm>
              <a:off x="352" y="1705"/>
              <a:ext cx="1152" cy="173"/>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Back to School Packets</a:t>
              </a:r>
            </a:p>
            <a:p>
              <a:pPr algn="ctr"/>
              <a:r>
                <a:rPr lang="en-US" sz="800"/>
                <a:t>Sharon Soldan</a:t>
              </a:r>
            </a:p>
          </p:txBody>
        </p:sp>
        <p:sp>
          <p:nvSpPr>
            <p:cNvPr id="13380" name="_s2284"/>
            <p:cNvSpPr>
              <a:spLocks noChangeArrowheads="1"/>
            </p:cNvSpPr>
            <p:nvPr/>
          </p:nvSpPr>
          <p:spPr bwMode="auto">
            <a:xfrm>
              <a:off x="1901" y="3152"/>
              <a:ext cx="880" cy="239"/>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SCRIP</a:t>
              </a:r>
            </a:p>
            <a:p>
              <a:pPr algn="ctr"/>
              <a:r>
                <a:rPr lang="en-US" sz="800"/>
                <a:t>Patty Wood &amp; Patty Zeevi</a:t>
              </a:r>
            </a:p>
          </p:txBody>
        </p:sp>
        <p:sp>
          <p:nvSpPr>
            <p:cNvPr id="13381" name="_s2286"/>
            <p:cNvSpPr>
              <a:spLocks noChangeArrowheads="1"/>
            </p:cNvSpPr>
            <p:nvPr/>
          </p:nvSpPr>
          <p:spPr bwMode="auto">
            <a:xfrm>
              <a:off x="3075" y="2437"/>
              <a:ext cx="880" cy="239"/>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Hospitality</a:t>
              </a:r>
            </a:p>
            <a:p>
              <a:pPr algn="ctr"/>
              <a:r>
                <a:rPr lang="en-US" sz="800"/>
                <a:t>Susan Rucker &amp;</a:t>
              </a:r>
            </a:p>
            <a:p>
              <a:pPr algn="ctr"/>
              <a:r>
                <a:rPr lang="en-US" sz="800"/>
                <a:t>Linda Wachter</a:t>
              </a:r>
            </a:p>
          </p:txBody>
        </p:sp>
        <p:sp>
          <p:nvSpPr>
            <p:cNvPr id="13382" name="_s2105"/>
            <p:cNvSpPr>
              <a:spLocks noChangeArrowheads="1"/>
            </p:cNvSpPr>
            <p:nvPr/>
          </p:nvSpPr>
          <p:spPr bwMode="auto">
            <a:xfrm>
              <a:off x="1901" y="1727"/>
              <a:ext cx="880" cy="238"/>
            </a:xfrm>
            <a:prstGeom prst="roundRect">
              <a:avLst>
                <a:gd name="adj" fmla="val 16667"/>
              </a:avLst>
            </a:prstGeom>
            <a:solidFill>
              <a:srgbClr val="FFCC66"/>
            </a:solidFill>
            <a:ln w="9525">
              <a:solidFill>
                <a:schemeClr val="tx1"/>
              </a:solidFill>
              <a:round/>
              <a:headEnd/>
              <a:tailEnd/>
            </a:ln>
          </p:spPr>
          <p:txBody>
            <a:bodyPr wrap="none" lIns="0" tIns="0" rIns="0" bIns="0" anchor="ctr">
              <a:prstTxWarp prst="textNoShape">
                <a:avLst/>
              </a:prstTxWarp>
            </a:bodyPr>
            <a:lstStyle/>
            <a:p>
              <a:pPr algn="ctr"/>
              <a:r>
                <a:rPr lang="en-US" sz="800" dirty="0"/>
                <a:t>Auction</a:t>
              </a:r>
              <a:r>
                <a:rPr lang="en-US" sz="800" dirty="0" smtClean="0"/>
                <a:t> Rep PTSA</a:t>
              </a:r>
            </a:p>
            <a:p>
              <a:pPr algn="ctr"/>
              <a:r>
                <a:rPr lang="en-US" sz="800" dirty="0" smtClean="0"/>
                <a:t>VACANT</a:t>
              </a:r>
              <a:endParaRPr lang="en-US" sz="800" dirty="0"/>
            </a:p>
          </p:txBody>
        </p:sp>
        <p:cxnSp>
          <p:nvCxnSpPr>
            <p:cNvPr id="13383" name="_s2158"/>
            <p:cNvCxnSpPr>
              <a:cxnSpLocks noChangeShapeType="1"/>
            </p:cNvCxnSpPr>
            <p:nvPr/>
          </p:nvCxnSpPr>
          <p:spPr bwMode="auto">
            <a:xfrm flipV="1">
              <a:off x="2784" y="1600"/>
              <a:ext cx="148" cy="238"/>
            </a:xfrm>
            <a:prstGeom prst="bentConnector2">
              <a:avLst/>
            </a:prstGeom>
            <a:noFill/>
            <a:ln w="28575">
              <a:solidFill>
                <a:schemeClr val="tx1"/>
              </a:solidFill>
              <a:miter lim="800000"/>
              <a:headEnd/>
              <a:tailEnd/>
            </a:ln>
          </p:spPr>
        </p:cxnSp>
      </p:grpSp>
      <p:sp>
        <p:nvSpPr>
          <p:cNvPr id="13316" name="AutoShape 153"/>
          <p:cNvSpPr>
            <a:spLocks noChangeArrowheads="1"/>
          </p:cNvSpPr>
          <p:nvPr/>
        </p:nvSpPr>
        <p:spPr bwMode="auto">
          <a:xfrm>
            <a:off x="6234113" y="433388"/>
            <a:ext cx="1066800" cy="533400"/>
          </a:xfrm>
          <a:prstGeom prst="flowChartAlternateProcess">
            <a:avLst/>
          </a:prstGeom>
          <a:solidFill>
            <a:srgbClr val="339966"/>
          </a:solidFill>
          <a:ln w="9525">
            <a:solidFill>
              <a:schemeClr val="tx1"/>
            </a:solidFill>
            <a:miter lim="800000"/>
            <a:headEnd/>
            <a:tailEnd/>
          </a:ln>
        </p:spPr>
        <p:txBody>
          <a:bodyPr wrap="none" anchor="ctr">
            <a:prstTxWarp prst="textNoShape">
              <a:avLst/>
            </a:prstTxWarp>
          </a:bodyPr>
          <a:lstStyle/>
          <a:p>
            <a:pPr algn="ctr"/>
            <a:endParaRPr lang="en-US" sz="1200" dirty="0">
              <a:solidFill>
                <a:schemeClr val="bg1"/>
              </a:solidFill>
            </a:endParaRPr>
          </a:p>
          <a:p>
            <a:pPr algn="ctr"/>
            <a:r>
              <a:rPr lang="en-US" sz="1200" dirty="0">
                <a:solidFill>
                  <a:schemeClr val="bg1"/>
                </a:solidFill>
              </a:rPr>
              <a:t>Nominating </a:t>
            </a:r>
          </a:p>
          <a:p>
            <a:pPr algn="ctr"/>
            <a:r>
              <a:rPr lang="en-US" sz="1200" dirty="0">
                <a:solidFill>
                  <a:schemeClr val="bg1"/>
                </a:solidFill>
              </a:rPr>
              <a:t>Committee</a:t>
            </a:r>
          </a:p>
          <a:p>
            <a:pPr algn="ctr"/>
            <a:endParaRPr lang="en-US" sz="1200" dirty="0">
              <a:solidFill>
                <a:schemeClr val="bg1"/>
              </a:solidFill>
            </a:endParaRPr>
          </a:p>
        </p:txBody>
      </p:sp>
      <p:sp>
        <p:nvSpPr>
          <p:cNvPr id="13317" name="AutoShape 155"/>
          <p:cNvSpPr>
            <a:spLocks noChangeArrowheads="1"/>
          </p:cNvSpPr>
          <p:nvPr/>
        </p:nvSpPr>
        <p:spPr bwMode="auto">
          <a:xfrm flipH="1">
            <a:off x="5257800" y="5410200"/>
            <a:ext cx="762000" cy="533400"/>
          </a:xfrm>
          <a:prstGeom prst="flowChartAlternateProcess">
            <a:avLst/>
          </a:prstGeom>
          <a:solidFill>
            <a:srgbClr val="00B050"/>
          </a:solidFill>
          <a:ln w="9525">
            <a:solidFill>
              <a:schemeClr val="tx1"/>
            </a:solidFill>
            <a:miter lim="800000"/>
            <a:headEnd/>
            <a:tailEnd/>
          </a:ln>
        </p:spPr>
        <p:txBody>
          <a:bodyPr wrap="none" anchor="ctr">
            <a:prstTxWarp prst="textNoShape">
              <a:avLst/>
            </a:prstTxWarp>
          </a:bodyPr>
          <a:lstStyle/>
          <a:p>
            <a:pPr algn="ctr"/>
            <a:r>
              <a:rPr lang="en-US" sz="1200" dirty="0" smtClean="0">
                <a:solidFill>
                  <a:schemeClr val="bg1"/>
                </a:solidFill>
              </a:rPr>
              <a:t>Booster</a:t>
            </a:r>
            <a:endParaRPr lang="en-US" sz="1200" dirty="0">
              <a:solidFill>
                <a:schemeClr val="bg1"/>
              </a:solidFill>
            </a:endParaRPr>
          </a:p>
          <a:p>
            <a:pPr algn="ctr"/>
            <a:r>
              <a:rPr lang="en-US" sz="1200" dirty="0">
                <a:solidFill>
                  <a:schemeClr val="bg1"/>
                </a:solidFill>
              </a:rPr>
              <a:t>Reps </a:t>
            </a:r>
          </a:p>
        </p:txBody>
      </p:sp>
      <p:sp>
        <p:nvSpPr>
          <p:cNvPr id="13318" name="AutoShape 227"/>
          <p:cNvSpPr>
            <a:spLocks noChangeArrowheads="1"/>
          </p:cNvSpPr>
          <p:nvPr/>
        </p:nvSpPr>
        <p:spPr bwMode="auto">
          <a:xfrm>
            <a:off x="6248400" y="5410200"/>
            <a:ext cx="928687" cy="533400"/>
          </a:xfrm>
          <a:prstGeom prst="flowChartAlternateProcess">
            <a:avLst/>
          </a:prstGeom>
          <a:solidFill>
            <a:srgbClr val="00B050"/>
          </a:solidFill>
          <a:ln w="9525">
            <a:solidFill>
              <a:schemeClr val="tx1"/>
            </a:solidFill>
            <a:miter lim="800000"/>
            <a:headEnd/>
            <a:tailEnd/>
          </a:ln>
        </p:spPr>
        <p:txBody>
          <a:bodyPr wrap="none" anchor="ctr">
            <a:prstTxWarp prst="textNoShape">
              <a:avLst/>
            </a:prstTxWarp>
          </a:bodyPr>
          <a:lstStyle/>
          <a:p>
            <a:pPr algn="ctr"/>
            <a:r>
              <a:rPr lang="en-US" sz="1200" dirty="0">
                <a:solidFill>
                  <a:schemeClr val="bg1"/>
                </a:solidFill>
              </a:rPr>
              <a:t>Class Parent </a:t>
            </a:r>
          </a:p>
          <a:p>
            <a:pPr algn="ctr"/>
            <a:r>
              <a:rPr lang="en-US" sz="1200" dirty="0">
                <a:solidFill>
                  <a:schemeClr val="bg1"/>
                </a:solidFill>
              </a:rPr>
              <a:t>Reps </a:t>
            </a:r>
          </a:p>
        </p:txBody>
      </p:sp>
      <p:cxnSp>
        <p:nvCxnSpPr>
          <p:cNvPr id="13319" name="_s2175"/>
          <p:cNvCxnSpPr>
            <a:cxnSpLocks noChangeShapeType="1"/>
            <a:stCxn id="13320" idx="1"/>
          </p:cNvCxnSpPr>
          <p:nvPr/>
        </p:nvCxnSpPr>
        <p:spPr bwMode="auto">
          <a:xfrm rot="10800000">
            <a:off x="6392863" y="2603500"/>
            <a:ext cx="331787" cy="2082800"/>
          </a:xfrm>
          <a:prstGeom prst="bentConnector2">
            <a:avLst/>
          </a:prstGeom>
          <a:noFill/>
          <a:ln w="28575">
            <a:solidFill>
              <a:schemeClr val="tx1"/>
            </a:solidFill>
            <a:miter lim="800000"/>
            <a:headEnd/>
            <a:tailEnd/>
          </a:ln>
        </p:spPr>
      </p:cxnSp>
      <p:sp>
        <p:nvSpPr>
          <p:cNvPr id="13320" name="_s2137"/>
          <p:cNvSpPr>
            <a:spLocks noChangeArrowheads="1"/>
          </p:cNvSpPr>
          <p:nvPr/>
        </p:nvSpPr>
        <p:spPr bwMode="auto">
          <a:xfrm>
            <a:off x="6724650" y="4497388"/>
            <a:ext cx="1397000" cy="377825"/>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Teacher Appreciation</a:t>
            </a:r>
          </a:p>
          <a:p>
            <a:pPr algn="ctr"/>
            <a:r>
              <a:rPr lang="en-US" sz="800"/>
              <a:t>Julie Miller</a:t>
            </a:r>
          </a:p>
        </p:txBody>
      </p:sp>
      <p:sp>
        <p:nvSpPr>
          <p:cNvPr id="13321" name="_s2276"/>
          <p:cNvSpPr>
            <a:spLocks noChangeArrowheads="1"/>
          </p:cNvSpPr>
          <p:nvPr/>
        </p:nvSpPr>
        <p:spPr bwMode="auto">
          <a:xfrm>
            <a:off x="519113" y="5614988"/>
            <a:ext cx="1828800" cy="274637"/>
          </a:xfrm>
          <a:prstGeom prst="roundRect">
            <a:avLst>
              <a:gd name="adj" fmla="val 16667"/>
            </a:avLst>
          </a:prstGeom>
          <a:solidFill>
            <a:srgbClr val="CCFFCC"/>
          </a:solidFill>
          <a:ln w="9525">
            <a:solidFill>
              <a:schemeClr val="tx1"/>
            </a:solidFill>
            <a:round/>
            <a:headEnd/>
            <a:tailEnd/>
          </a:ln>
        </p:spPr>
        <p:txBody>
          <a:bodyPr wrap="none" lIns="0" tIns="0" rIns="0" bIns="0" anchor="ctr">
            <a:prstTxWarp prst="textNoShape">
              <a:avLst/>
            </a:prstTxWarp>
          </a:bodyPr>
          <a:lstStyle/>
          <a:p>
            <a:pPr algn="ctr"/>
            <a:r>
              <a:rPr lang="en-US" sz="800"/>
              <a:t>Social Media</a:t>
            </a:r>
          </a:p>
          <a:p>
            <a:pPr algn="ctr"/>
            <a:r>
              <a:rPr lang="en-US" sz="800"/>
              <a:t>Karen Monks</a:t>
            </a:r>
          </a:p>
        </p:txBody>
      </p:sp>
      <p:cxnSp>
        <p:nvCxnSpPr>
          <p:cNvPr id="13322" name="_s2200"/>
          <p:cNvCxnSpPr>
            <a:cxnSpLocks noChangeShapeType="1"/>
          </p:cNvCxnSpPr>
          <p:nvPr/>
        </p:nvCxnSpPr>
        <p:spPr bwMode="auto">
          <a:xfrm flipV="1">
            <a:off x="2347913" y="2566988"/>
            <a:ext cx="423862" cy="3205162"/>
          </a:xfrm>
          <a:prstGeom prst="bentConnector2">
            <a:avLst/>
          </a:prstGeom>
          <a:noFill/>
          <a:ln w="28575">
            <a:solidFill>
              <a:schemeClr val="tx1"/>
            </a:solidFill>
            <a:miter lim="800000"/>
            <a:headEnd/>
            <a:tailEnd/>
          </a:ln>
        </p:spPr>
      </p:cxnSp>
      <p:sp>
        <p:nvSpPr>
          <p:cNvPr id="72" name="AutoShape 155"/>
          <p:cNvSpPr>
            <a:spLocks noChangeArrowheads="1"/>
          </p:cNvSpPr>
          <p:nvPr/>
        </p:nvSpPr>
        <p:spPr bwMode="auto">
          <a:xfrm flipH="1">
            <a:off x="7315200" y="5410200"/>
            <a:ext cx="762000" cy="533400"/>
          </a:xfrm>
          <a:prstGeom prst="flowChartAlternateProcess">
            <a:avLst/>
          </a:prstGeom>
          <a:solidFill>
            <a:srgbClr val="00B050"/>
          </a:solidFill>
          <a:ln w="9525">
            <a:solidFill>
              <a:schemeClr val="tx1"/>
            </a:solidFill>
            <a:miter lim="800000"/>
            <a:headEnd/>
            <a:tailEnd/>
          </a:ln>
        </p:spPr>
        <p:txBody>
          <a:bodyPr wrap="none" anchor="ctr">
            <a:prstTxWarp prst="textNoShape">
              <a:avLst/>
            </a:prstTxWarp>
          </a:bodyPr>
          <a:lstStyle/>
          <a:p>
            <a:pPr algn="ctr"/>
            <a:r>
              <a:rPr lang="en-US" sz="1200" dirty="0" smtClean="0">
                <a:solidFill>
                  <a:schemeClr val="bg1"/>
                </a:solidFill>
              </a:rPr>
              <a:t>SAC</a:t>
            </a:r>
          </a:p>
          <a:p>
            <a:pPr algn="ctr"/>
            <a:r>
              <a:rPr lang="en-US" sz="1200" dirty="0">
                <a:solidFill>
                  <a:schemeClr val="bg1"/>
                </a:solidFill>
              </a:rPr>
              <a:t>Reps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PTSA Welcomes Parents</a:t>
            </a:r>
            <a:endParaRPr lang="en-US" dirty="0"/>
          </a:p>
        </p:txBody>
      </p:sp>
      <p:sp>
        <p:nvSpPr>
          <p:cNvPr id="4" name="Content Placeholder 3"/>
          <p:cNvSpPr>
            <a:spLocks noGrp="1"/>
          </p:cNvSpPr>
          <p:nvPr>
            <p:ph sz="half" idx="2"/>
          </p:nvPr>
        </p:nvSpPr>
        <p:spPr>
          <a:xfrm>
            <a:off x="4267200" y="2286000"/>
            <a:ext cx="3657600" cy="2819400"/>
          </a:xfrm>
        </p:spPr>
        <p:txBody>
          <a:bodyPr>
            <a:normAutofit/>
          </a:bodyPr>
          <a:lstStyle/>
          <a:p>
            <a:r>
              <a:rPr lang="en-US" dirty="0" smtClean="0"/>
              <a:t>Mission of the PTSA</a:t>
            </a:r>
          </a:p>
          <a:p>
            <a:r>
              <a:rPr lang="en-US" dirty="0" smtClean="0"/>
              <a:t>Organization of the PTSA</a:t>
            </a:r>
          </a:p>
          <a:p>
            <a:r>
              <a:rPr lang="en-US" dirty="0" smtClean="0">
                <a:solidFill>
                  <a:srgbClr val="FFFF00"/>
                </a:solidFill>
              </a:rPr>
              <a:t>PTSA in Action</a:t>
            </a:r>
          </a:p>
        </p:txBody>
      </p:sp>
      <p:pic>
        <p:nvPicPr>
          <p:cNvPr id="5" name="Content Placeholder 4" descr="DSCN8493.JPG"/>
          <p:cNvPicPr>
            <a:picLocks noGrp="1" noChangeAspect="1"/>
          </p:cNvPicPr>
          <p:nvPr>
            <p:ph sz="half" idx="1"/>
          </p:nvPr>
        </p:nvPicPr>
        <p:blipFill>
          <a:blip r:embed="rId3"/>
          <a:srcRect r="6250"/>
          <a:stretch>
            <a:fillRect/>
          </a:stretch>
        </p:blipFill>
        <p:spPr>
          <a:xfrm>
            <a:off x="457200" y="1873960"/>
            <a:ext cx="3429000" cy="3978442"/>
          </a:xfrm>
        </p:spPr>
      </p:pic>
    </p:spTree>
    <p:extLst>
      <p:ext uri="{BB962C8B-B14F-4D97-AF65-F5344CB8AC3E}">
        <p14:creationId xmlns:p14="http://schemas.microsoft.com/office/powerpoint/2010/main" val="185628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PTSA-Sponsored Events</a:t>
            </a:r>
            <a:endParaRPr lang="en-US" dirty="0"/>
          </a:p>
        </p:txBody>
      </p:sp>
      <p:sp>
        <p:nvSpPr>
          <p:cNvPr id="4" name="Content Placeholder 3"/>
          <p:cNvSpPr>
            <a:spLocks noGrp="1"/>
          </p:cNvSpPr>
          <p:nvPr>
            <p:ph sz="half" idx="2"/>
          </p:nvPr>
        </p:nvSpPr>
        <p:spPr>
          <a:xfrm>
            <a:off x="4572000" y="1371600"/>
            <a:ext cx="4191000" cy="4525963"/>
          </a:xfrm>
        </p:spPr>
        <p:txBody>
          <a:bodyPr>
            <a:normAutofit lnSpcReduction="10000"/>
          </a:bodyPr>
          <a:lstStyle/>
          <a:p>
            <a:r>
              <a:rPr lang="en-US" dirty="0" smtClean="0">
                <a:solidFill>
                  <a:srgbClr val="FFFF00"/>
                </a:solidFill>
              </a:rPr>
              <a:t>Community </a:t>
            </a:r>
            <a:r>
              <a:rPr lang="en-US" dirty="0">
                <a:solidFill>
                  <a:srgbClr val="FFFF00"/>
                </a:solidFill>
              </a:rPr>
              <a:t>Service </a:t>
            </a:r>
            <a:r>
              <a:rPr lang="en-US" dirty="0" smtClean="0">
                <a:solidFill>
                  <a:srgbClr val="FFFF00"/>
                </a:solidFill>
              </a:rPr>
              <a:t>Fair</a:t>
            </a:r>
          </a:p>
          <a:p>
            <a:r>
              <a:rPr lang="en-US" dirty="0" smtClean="0">
                <a:solidFill>
                  <a:srgbClr val="FFFF00"/>
                </a:solidFill>
              </a:rPr>
              <a:t>Back to School Night</a:t>
            </a:r>
          </a:p>
          <a:p>
            <a:r>
              <a:rPr lang="en-US" dirty="0" smtClean="0">
                <a:solidFill>
                  <a:srgbClr val="FFFF00"/>
                </a:solidFill>
              </a:rPr>
              <a:t>Homecoming Picnic</a:t>
            </a:r>
          </a:p>
          <a:p>
            <a:r>
              <a:rPr lang="en-US" dirty="0" smtClean="0">
                <a:solidFill>
                  <a:srgbClr val="FFFF00"/>
                </a:solidFill>
              </a:rPr>
              <a:t>Fall Festival</a:t>
            </a:r>
          </a:p>
          <a:p>
            <a:r>
              <a:rPr lang="en-US" dirty="0" smtClean="0">
                <a:solidFill>
                  <a:srgbClr val="FFFF00"/>
                </a:solidFill>
              </a:rPr>
              <a:t>Night of the Dragon</a:t>
            </a:r>
          </a:p>
          <a:p>
            <a:r>
              <a:rPr lang="en-US" dirty="0" smtClean="0">
                <a:solidFill>
                  <a:srgbClr val="FFFF00"/>
                </a:solidFill>
              </a:rPr>
              <a:t>Guest Speakers</a:t>
            </a:r>
          </a:p>
          <a:p>
            <a:r>
              <a:rPr lang="en-US" dirty="0" smtClean="0">
                <a:solidFill>
                  <a:srgbClr val="FFFF00"/>
                </a:solidFill>
              </a:rPr>
              <a:t>Graduation &amp; Baccalaureate</a:t>
            </a:r>
            <a:endParaRPr lang="en-US" dirty="0">
              <a:solidFill>
                <a:srgbClr val="FFFF00"/>
              </a:solidFill>
            </a:endParaRPr>
          </a:p>
          <a:p>
            <a:r>
              <a:rPr lang="en-US" dirty="0">
                <a:solidFill>
                  <a:srgbClr val="FFFF00"/>
                </a:solidFill>
              </a:rPr>
              <a:t>Dragon’s </a:t>
            </a:r>
            <a:r>
              <a:rPr lang="en-US" dirty="0" smtClean="0">
                <a:solidFill>
                  <a:srgbClr val="FFFF00"/>
                </a:solidFill>
              </a:rPr>
              <a:t>Lair (School Store)</a:t>
            </a:r>
            <a:endParaRPr lang="en-US" dirty="0">
              <a:solidFill>
                <a:srgbClr val="FFFF00"/>
              </a:solidFill>
            </a:endParaRPr>
          </a:p>
        </p:txBody>
      </p:sp>
      <p:pic>
        <p:nvPicPr>
          <p:cNvPr id="5" name="Content Placeholder 4" descr="IMG_9040.jpg"/>
          <p:cNvPicPr>
            <a:picLocks noGrp="1" noChangeAspect="1"/>
          </p:cNvPicPr>
          <p:nvPr>
            <p:ph sz="half" idx="1"/>
          </p:nvPr>
        </p:nvPicPr>
        <p:blipFill>
          <a:blip r:embed="rId3"/>
          <a:stretch>
            <a:fillRect/>
          </a:stretch>
        </p:blipFill>
        <p:spPr>
          <a:xfrm>
            <a:off x="457200" y="1905000"/>
            <a:ext cx="3822543" cy="3505200"/>
          </a:xfrm>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Fall Festival</a:t>
            </a:r>
            <a:endParaRPr lang="en-US" dirty="0"/>
          </a:p>
        </p:txBody>
      </p:sp>
      <p:sp>
        <p:nvSpPr>
          <p:cNvPr id="4" name="Content Placeholder 3"/>
          <p:cNvSpPr>
            <a:spLocks noGrp="1"/>
          </p:cNvSpPr>
          <p:nvPr>
            <p:ph sz="half" idx="2"/>
          </p:nvPr>
        </p:nvSpPr>
        <p:spPr>
          <a:xfrm>
            <a:off x="4572000" y="1905000"/>
            <a:ext cx="3657600" cy="3886200"/>
          </a:xfrm>
        </p:spPr>
        <p:txBody>
          <a:bodyPr>
            <a:normAutofit/>
          </a:bodyPr>
          <a:lstStyle/>
          <a:p>
            <a:r>
              <a:rPr lang="en-US" dirty="0" smtClean="0">
                <a:solidFill>
                  <a:srgbClr val="FFFF00"/>
                </a:solidFill>
              </a:rPr>
              <a:t>Benefits all student clubs and activities</a:t>
            </a:r>
          </a:p>
          <a:p>
            <a:r>
              <a:rPr lang="en-US" dirty="0" smtClean="0">
                <a:solidFill>
                  <a:srgbClr val="FFFF00"/>
                </a:solidFill>
              </a:rPr>
              <a:t>Kicks off the school year</a:t>
            </a:r>
          </a:p>
          <a:p>
            <a:r>
              <a:rPr lang="en-US" dirty="0" smtClean="0">
                <a:solidFill>
                  <a:srgbClr val="FFFF00"/>
                </a:solidFill>
              </a:rPr>
              <a:t>Great community outreach</a:t>
            </a:r>
          </a:p>
          <a:p>
            <a:r>
              <a:rPr lang="en-US" dirty="0" smtClean="0">
                <a:solidFill>
                  <a:srgbClr val="FFFF00"/>
                </a:solidFill>
              </a:rPr>
              <a:t>Mark your calendar! Fri., Oct. 10, 2014</a:t>
            </a:r>
          </a:p>
        </p:txBody>
      </p:sp>
      <p:pic>
        <p:nvPicPr>
          <p:cNvPr id="5" name="Content Placeholder 4" descr="IMGP5937.JPG"/>
          <p:cNvPicPr>
            <a:picLocks noGrp="1" noChangeAspect="1"/>
          </p:cNvPicPr>
          <p:nvPr>
            <p:ph sz="half" idx="1"/>
          </p:nvPr>
        </p:nvPicPr>
        <p:blipFill>
          <a:blip r:embed="rId3"/>
          <a:stretch>
            <a:fillRect/>
          </a:stretch>
        </p:blipFill>
        <p:spPr>
          <a:xfrm>
            <a:off x="652146" y="1600200"/>
            <a:ext cx="3267707" cy="4525963"/>
          </a:xfrm>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Night of the Dragon Auction</a:t>
            </a:r>
            <a:endParaRPr lang="en-US" dirty="0"/>
          </a:p>
        </p:txBody>
      </p:sp>
      <p:sp>
        <p:nvSpPr>
          <p:cNvPr id="4" name="Content Placeholder 3"/>
          <p:cNvSpPr>
            <a:spLocks noGrp="1"/>
          </p:cNvSpPr>
          <p:nvPr>
            <p:ph sz="half" idx="2"/>
          </p:nvPr>
        </p:nvSpPr>
        <p:spPr>
          <a:xfrm>
            <a:off x="4419600" y="1752600"/>
            <a:ext cx="3657600" cy="4525963"/>
          </a:xfrm>
        </p:spPr>
        <p:txBody>
          <a:bodyPr>
            <a:normAutofit/>
          </a:bodyPr>
          <a:lstStyle/>
          <a:p>
            <a:r>
              <a:rPr lang="en-US" dirty="0" smtClean="0">
                <a:solidFill>
                  <a:srgbClr val="FFFF00"/>
                </a:solidFill>
              </a:rPr>
              <a:t>Benefits Booster Clubs, PTSA &amp; Foundation</a:t>
            </a:r>
          </a:p>
          <a:p>
            <a:r>
              <a:rPr lang="en-US" dirty="0" smtClean="0">
                <a:solidFill>
                  <a:srgbClr val="FFFF00"/>
                </a:solidFill>
              </a:rPr>
              <a:t>Party of the Year!</a:t>
            </a:r>
          </a:p>
          <a:p>
            <a:r>
              <a:rPr lang="en-US" dirty="0" smtClean="0">
                <a:solidFill>
                  <a:srgbClr val="FFFF00"/>
                </a:solidFill>
              </a:rPr>
              <a:t>Live and silent auctions</a:t>
            </a:r>
          </a:p>
          <a:p>
            <a:r>
              <a:rPr lang="en-US" dirty="0" smtClean="0">
                <a:solidFill>
                  <a:srgbClr val="FFFF00"/>
                </a:solidFill>
              </a:rPr>
              <a:t>Heads ’n Tails</a:t>
            </a:r>
          </a:p>
          <a:p>
            <a:r>
              <a:rPr lang="en-US" dirty="0" smtClean="0">
                <a:solidFill>
                  <a:srgbClr val="FFFF00"/>
                </a:solidFill>
              </a:rPr>
              <a:t>Mark your calendar! Sat., Feb. 21, 2015</a:t>
            </a:r>
          </a:p>
        </p:txBody>
      </p:sp>
      <p:pic>
        <p:nvPicPr>
          <p:cNvPr id="16" name="Content Placeholder 15" descr="IMG_1738.JPG"/>
          <p:cNvPicPr>
            <a:picLocks noGrp="1" noChangeAspect="1"/>
          </p:cNvPicPr>
          <p:nvPr>
            <p:ph sz="half"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Booster Clubs</a:t>
            </a:r>
            <a:endParaRPr lang="en-US" dirty="0"/>
          </a:p>
        </p:txBody>
      </p:sp>
      <p:sp>
        <p:nvSpPr>
          <p:cNvPr id="4" name="Content Placeholder 3"/>
          <p:cNvSpPr>
            <a:spLocks noGrp="1"/>
          </p:cNvSpPr>
          <p:nvPr>
            <p:ph sz="half" idx="2"/>
          </p:nvPr>
        </p:nvSpPr>
        <p:spPr>
          <a:xfrm>
            <a:off x="4343400" y="1905000"/>
            <a:ext cx="3657600" cy="3657600"/>
          </a:xfrm>
        </p:spPr>
        <p:txBody>
          <a:bodyPr>
            <a:normAutofit/>
          </a:bodyPr>
          <a:lstStyle/>
          <a:p>
            <a:r>
              <a:rPr lang="en-US" dirty="0" smtClean="0">
                <a:solidFill>
                  <a:srgbClr val="FFFF00"/>
                </a:solidFill>
              </a:rPr>
              <a:t>Academic Team Boosters</a:t>
            </a:r>
          </a:p>
          <a:p>
            <a:r>
              <a:rPr lang="en-US" dirty="0" smtClean="0">
                <a:solidFill>
                  <a:srgbClr val="FFFF00"/>
                </a:solidFill>
              </a:rPr>
              <a:t>Athletic Boosters</a:t>
            </a:r>
          </a:p>
          <a:p>
            <a:r>
              <a:rPr lang="en-US" dirty="0" smtClean="0">
                <a:solidFill>
                  <a:srgbClr val="FFFF00"/>
                </a:solidFill>
              </a:rPr>
              <a:t>Drama Boosters</a:t>
            </a:r>
          </a:p>
          <a:p>
            <a:r>
              <a:rPr lang="en-US" dirty="0" smtClean="0">
                <a:solidFill>
                  <a:srgbClr val="FFFF00"/>
                </a:solidFill>
              </a:rPr>
              <a:t>Music Boosters</a:t>
            </a:r>
          </a:p>
          <a:p>
            <a:r>
              <a:rPr lang="en-US" dirty="0" smtClean="0">
                <a:solidFill>
                  <a:srgbClr val="FFFF00"/>
                </a:solidFill>
              </a:rPr>
              <a:t>Visual Arts Boosters</a:t>
            </a:r>
          </a:p>
        </p:txBody>
      </p:sp>
      <p:pic>
        <p:nvPicPr>
          <p:cNvPr id="5" name="Content Placeholder 4" descr="IMG_6991.JPG"/>
          <p:cNvPicPr>
            <a:picLocks noGrp="1" noChangeAspect="1"/>
          </p:cNvPicPr>
          <p:nvPr>
            <p:ph sz="half" idx="1"/>
          </p:nvPr>
        </p:nvPicPr>
        <p:blipFill>
          <a:blip r:embed="rId3"/>
          <a:stretch>
            <a:fillRect/>
          </a:stretch>
        </p:blipFill>
        <p:spPr>
          <a:xfrm>
            <a:off x="859175" y="1600200"/>
            <a:ext cx="3006050" cy="4525963"/>
          </a:xfrm>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School Advisory Council</a:t>
            </a:r>
            <a:endParaRPr lang="en-US" dirty="0"/>
          </a:p>
        </p:txBody>
      </p:sp>
      <p:sp>
        <p:nvSpPr>
          <p:cNvPr id="4" name="Content Placeholder 3"/>
          <p:cNvSpPr>
            <a:spLocks noGrp="1"/>
          </p:cNvSpPr>
          <p:nvPr>
            <p:ph sz="half" idx="2"/>
          </p:nvPr>
        </p:nvSpPr>
        <p:spPr>
          <a:xfrm>
            <a:off x="5181600" y="1600200"/>
            <a:ext cx="3733800" cy="4038600"/>
          </a:xfrm>
        </p:spPr>
        <p:txBody>
          <a:bodyPr>
            <a:normAutofit/>
          </a:bodyPr>
          <a:lstStyle/>
          <a:p>
            <a:r>
              <a:rPr lang="en-US" dirty="0" smtClean="0">
                <a:solidFill>
                  <a:srgbClr val="FFFF00"/>
                </a:solidFill>
              </a:rPr>
              <a:t>Ensures the MLWGS mission is achieved</a:t>
            </a:r>
          </a:p>
          <a:p>
            <a:r>
              <a:rPr lang="en-US" dirty="0" smtClean="0">
                <a:solidFill>
                  <a:srgbClr val="FFFF00"/>
                </a:solidFill>
              </a:rPr>
              <a:t>Serves an advisory capacity to enhance the quality of education</a:t>
            </a:r>
          </a:p>
          <a:p>
            <a:r>
              <a:rPr lang="en-US" dirty="0" smtClean="0">
                <a:solidFill>
                  <a:srgbClr val="FFFF00"/>
                </a:solidFill>
              </a:rPr>
              <a:t>Promotes a broad-based curriculum</a:t>
            </a:r>
          </a:p>
        </p:txBody>
      </p:sp>
      <p:pic>
        <p:nvPicPr>
          <p:cNvPr id="5" name="Content Placeholder 4" descr="IMG_6991.JPG"/>
          <p:cNvPicPr>
            <a:picLocks noGrp="1" noChangeAspect="1"/>
          </p:cNvPicPr>
          <p:nvPr>
            <p:ph sz="half" idx="1"/>
          </p:nvPr>
        </p:nvPicPr>
        <p:blipFill>
          <a:blip r:embed="rId3"/>
          <a:stretch>
            <a:fillRect/>
          </a:stretch>
        </p:blipFill>
        <p:spPr>
          <a:xfrm>
            <a:off x="381000" y="1657350"/>
            <a:ext cx="4724400" cy="3543300"/>
          </a:xfrm>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PTSA Communications</a:t>
            </a:r>
            <a:endParaRPr lang="en-US" dirty="0"/>
          </a:p>
        </p:txBody>
      </p:sp>
      <p:sp>
        <p:nvSpPr>
          <p:cNvPr id="4" name="Content Placeholder 3"/>
          <p:cNvSpPr>
            <a:spLocks noGrp="1"/>
          </p:cNvSpPr>
          <p:nvPr>
            <p:ph sz="half" idx="2"/>
          </p:nvPr>
        </p:nvSpPr>
        <p:spPr>
          <a:xfrm>
            <a:off x="3048000" y="3657600"/>
            <a:ext cx="5410200" cy="2590800"/>
          </a:xfrm>
        </p:spPr>
        <p:txBody>
          <a:bodyPr>
            <a:normAutofit/>
          </a:bodyPr>
          <a:lstStyle/>
          <a:p>
            <a:r>
              <a:rPr lang="en-US" dirty="0" smtClean="0">
                <a:solidFill>
                  <a:srgbClr val="FFFF00"/>
                </a:solidFill>
              </a:rPr>
              <a:t>Smoke and Scales: http://</a:t>
            </a:r>
            <a:r>
              <a:rPr lang="en-US" dirty="0" err="1" smtClean="0">
                <a:solidFill>
                  <a:srgbClr val="FFFF00"/>
                </a:solidFill>
              </a:rPr>
              <a:t>smokeandscales.blogspot.com</a:t>
            </a:r>
            <a:r>
              <a:rPr lang="en-US" dirty="0" smtClean="0">
                <a:solidFill>
                  <a:srgbClr val="FFFF00"/>
                </a:solidFill>
              </a:rPr>
              <a:t>/</a:t>
            </a:r>
          </a:p>
          <a:p>
            <a:r>
              <a:rPr lang="en-US" dirty="0" smtClean="0">
                <a:solidFill>
                  <a:srgbClr val="FFFF00"/>
                </a:solidFill>
              </a:rPr>
              <a:t>Student Directory</a:t>
            </a:r>
          </a:p>
          <a:p>
            <a:r>
              <a:rPr lang="en-US" dirty="0" smtClean="0">
                <a:solidFill>
                  <a:srgbClr val="FFFF00"/>
                </a:solidFill>
              </a:rPr>
              <a:t>Facebook page: </a:t>
            </a:r>
            <a:r>
              <a:rPr lang="en-US" dirty="0" err="1">
                <a:solidFill>
                  <a:srgbClr val="FFFF00"/>
                </a:solidFill>
              </a:rPr>
              <a:t>F</a:t>
            </a:r>
            <a:r>
              <a:rPr lang="en-US" dirty="0" err="1" smtClean="0">
                <a:solidFill>
                  <a:srgbClr val="FFFF00"/>
                </a:solidFill>
              </a:rPr>
              <a:t>acebook.com/mlwgs</a:t>
            </a:r>
            <a:endParaRPr lang="en-US" dirty="0" smtClean="0">
              <a:solidFill>
                <a:srgbClr val="FFFF00"/>
              </a:solidFill>
            </a:endParaRPr>
          </a:p>
        </p:txBody>
      </p:sp>
      <p:pic>
        <p:nvPicPr>
          <p:cNvPr id="5" name="Content Placeholder 4" descr="Dance Team.JPG"/>
          <p:cNvPicPr>
            <a:picLocks noGrp="1" noChangeAspect="1"/>
          </p:cNvPicPr>
          <p:nvPr>
            <p:ph sz="half" idx="1"/>
          </p:nvPr>
        </p:nvPicPr>
        <p:blipFill>
          <a:blip r:embed="rId3"/>
          <a:stretch>
            <a:fillRect/>
          </a:stretch>
        </p:blipFill>
        <p:spPr>
          <a:xfrm>
            <a:off x="297173" y="1828800"/>
            <a:ext cx="8549653" cy="1295400"/>
          </a:xfrm>
        </p:spPr>
      </p:pic>
      <p:pic>
        <p:nvPicPr>
          <p:cNvPr id="6" name="Picture 5" descr="facebook.jpg"/>
          <p:cNvPicPr>
            <a:picLocks noChangeAspect="1"/>
          </p:cNvPicPr>
          <p:nvPr/>
        </p:nvPicPr>
        <p:blipFill>
          <a:blip r:embed="rId4"/>
          <a:stretch>
            <a:fillRect/>
          </a:stretch>
        </p:blipFill>
        <p:spPr>
          <a:xfrm>
            <a:off x="1143000" y="4038600"/>
            <a:ext cx="1428750" cy="1428750"/>
          </a:xfrm>
          <a:prstGeom prst="rect">
            <a:avLst/>
          </a:prstGeom>
        </p:spPr>
      </p:pic>
    </p:spTree>
    <p:extLst>
      <p:ext uri="{BB962C8B-B14F-4D97-AF65-F5344CB8AC3E}">
        <p14:creationId xmlns:p14="http://schemas.microsoft.com/office/powerpoint/2010/main" val="3988699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Governor’s School Foundation</a:t>
            </a:r>
            <a:endParaRPr lang="en-US" dirty="0"/>
          </a:p>
        </p:txBody>
      </p:sp>
      <p:sp>
        <p:nvSpPr>
          <p:cNvPr id="4" name="Content Placeholder 3"/>
          <p:cNvSpPr>
            <a:spLocks noGrp="1"/>
          </p:cNvSpPr>
          <p:nvPr>
            <p:ph sz="half" idx="2"/>
          </p:nvPr>
        </p:nvSpPr>
        <p:spPr>
          <a:xfrm>
            <a:off x="1181100" y="5791200"/>
            <a:ext cx="6781800" cy="762000"/>
          </a:xfrm>
        </p:spPr>
        <p:txBody>
          <a:bodyPr>
            <a:normAutofit/>
          </a:bodyPr>
          <a:lstStyle/>
          <a:p>
            <a:r>
              <a:rPr lang="en-US" dirty="0" smtClean="0">
                <a:solidFill>
                  <a:srgbClr val="FFFF00"/>
                </a:solidFill>
              </a:rPr>
              <a:t>Fundraising for program enhancements</a:t>
            </a:r>
          </a:p>
        </p:txBody>
      </p:sp>
      <p:pic>
        <p:nvPicPr>
          <p:cNvPr id="5" name="Content Placeholder 4" descr="DSC02970.JPG"/>
          <p:cNvPicPr>
            <a:picLocks noGrp="1" noChangeAspect="1"/>
          </p:cNvPicPr>
          <p:nvPr>
            <p:ph sz="half" idx="1"/>
          </p:nvPr>
        </p:nvPicPr>
        <p:blipFill>
          <a:blip r:embed="rId3"/>
          <a:stretch>
            <a:fillRect/>
          </a:stretch>
        </p:blipFill>
        <p:spPr>
          <a:xfrm>
            <a:off x="1676400" y="1600200"/>
            <a:ext cx="5486400" cy="4106228"/>
          </a:xfrm>
        </p:spPr>
      </p:pic>
    </p:spTree>
    <p:extLst>
      <p:ext uri="{BB962C8B-B14F-4D97-AF65-F5344CB8AC3E}">
        <p14:creationId xmlns:p14="http://schemas.microsoft.com/office/powerpoint/2010/main" val="918044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Greetings from the Administrative Team</a:t>
            </a:r>
            <a:endParaRPr lang="en-US" dirty="0"/>
          </a:p>
        </p:txBody>
      </p:sp>
      <p:sp>
        <p:nvSpPr>
          <p:cNvPr id="4" name="Content Placeholder 3"/>
          <p:cNvSpPr>
            <a:spLocks noGrp="1"/>
          </p:cNvSpPr>
          <p:nvPr>
            <p:ph sz="half" idx="2"/>
          </p:nvPr>
        </p:nvSpPr>
        <p:spPr>
          <a:xfrm>
            <a:off x="457200" y="4191000"/>
            <a:ext cx="8229600" cy="1828800"/>
          </a:xfrm>
        </p:spPr>
        <p:txBody>
          <a:bodyPr>
            <a:normAutofit/>
          </a:bodyPr>
          <a:lstStyle/>
          <a:p>
            <a:r>
              <a:rPr lang="en-US" dirty="0" smtClean="0">
                <a:solidFill>
                  <a:srgbClr val="FFFF00"/>
                </a:solidFill>
              </a:rPr>
              <a:t>Welcome to the Governor’s School Community</a:t>
            </a:r>
          </a:p>
          <a:p>
            <a:r>
              <a:rPr lang="en-US" dirty="0" smtClean="0"/>
              <a:t>Tonight’s Program</a:t>
            </a:r>
          </a:p>
          <a:p>
            <a:r>
              <a:rPr lang="en-US" dirty="0" smtClean="0"/>
              <a:t>Introductions</a:t>
            </a:r>
          </a:p>
        </p:txBody>
      </p:sp>
      <p:pic>
        <p:nvPicPr>
          <p:cNvPr id="6" name="Content Placeholder 5" descr="DSC02827.jpg"/>
          <p:cNvPicPr>
            <a:picLocks noGrp="1" noChangeAspect="1"/>
          </p:cNvPicPr>
          <p:nvPr>
            <p:ph sz="half" idx="1"/>
          </p:nvPr>
        </p:nvPicPr>
        <p:blipFill>
          <a:blip r:embed="rId3"/>
          <a:stretch>
            <a:fillRect/>
          </a:stretch>
        </p:blipFill>
        <p:spPr>
          <a:xfrm>
            <a:off x="273502" y="1676400"/>
            <a:ext cx="8596996" cy="2057400"/>
          </a:xfrm>
        </p:spPr>
      </p:pic>
    </p:spTree>
    <p:extLst>
      <p:ext uri="{BB962C8B-B14F-4D97-AF65-F5344CB8AC3E}">
        <p14:creationId xmlns:p14="http://schemas.microsoft.com/office/powerpoint/2010/main" val="1006393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the Governor’s School Family</a:t>
            </a:r>
            <a:endParaRPr lang="en-US" dirty="0"/>
          </a:p>
        </p:txBody>
      </p:sp>
      <p:sp>
        <p:nvSpPr>
          <p:cNvPr id="3" name="Subtitle 2"/>
          <p:cNvSpPr>
            <a:spLocks noGrp="1"/>
          </p:cNvSpPr>
          <p:nvPr>
            <p:ph type="subTitle" idx="1"/>
          </p:nvPr>
        </p:nvSpPr>
        <p:spPr/>
        <p:txBody>
          <a:bodyPr/>
          <a:lstStyle/>
          <a:p>
            <a:r>
              <a:rPr lang="en-US" dirty="0" smtClean="0"/>
              <a:t>From the School, the PTSA, and the Foundation…</a:t>
            </a:r>
          </a:p>
          <a:p>
            <a:endParaRPr lang="en-US" dirty="0"/>
          </a:p>
        </p:txBody>
      </p:sp>
    </p:spTree>
    <p:extLst>
      <p:ext uri="{BB962C8B-B14F-4D97-AF65-F5344CB8AC3E}">
        <p14:creationId xmlns:p14="http://schemas.microsoft.com/office/powerpoint/2010/main" val="66233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Greetings from the Administrative Team</a:t>
            </a:r>
            <a:endParaRPr lang="en-US" dirty="0"/>
          </a:p>
        </p:txBody>
      </p:sp>
      <p:sp>
        <p:nvSpPr>
          <p:cNvPr id="4" name="Content Placeholder 3"/>
          <p:cNvSpPr>
            <a:spLocks noGrp="1"/>
          </p:cNvSpPr>
          <p:nvPr>
            <p:ph sz="half" idx="2"/>
          </p:nvPr>
        </p:nvSpPr>
        <p:spPr>
          <a:xfrm>
            <a:off x="4419600" y="1905000"/>
            <a:ext cx="3657600" cy="3048000"/>
          </a:xfrm>
        </p:spPr>
        <p:txBody>
          <a:bodyPr>
            <a:normAutofit/>
          </a:bodyPr>
          <a:lstStyle/>
          <a:p>
            <a:r>
              <a:rPr lang="en-US" dirty="0" smtClean="0"/>
              <a:t>Welcome to the Governor’s School Community</a:t>
            </a:r>
          </a:p>
          <a:p>
            <a:r>
              <a:rPr lang="en-US" dirty="0" smtClean="0">
                <a:solidFill>
                  <a:srgbClr val="FFFF00"/>
                </a:solidFill>
              </a:rPr>
              <a:t>Tonight’s Program</a:t>
            </a:r>
          </a:p>
          <a:p>
            <a:r>
              <a:rPr lang="en-US" dirty="0" smtClean="0"/>
              <a:t>Introductions</a:t>
            </a:r>
          </a:p>
        </p:txBody>
      </p:sp>
      <p:pic>
        <p:nvPicPr>
          <p:cNvPr id="7" name="Content Placeholder 6" descr="DSC02717.JPG"/>
          <p:cNvPicPr>
            <a:picLocks noGrp="1" noChangeAspect="1"/>
          </p:cNvPicPr>
          <p:nvPr>
            <p:ph sz="half" idx="1"/>
          </p:nvPr>
        </p:nvPicPr>
        <p:blipFill>
          <a:blip r:embed="rId3"/>
          <a:stretch>
            <a:fillRect/>
          </a:stretch>
        </p:blipFill>
        <p:spPr>
          <a:xfrm>
            <a:off x="588764" y="1600200"/>
            <a:ext cx="3394471" cy="4525963"/>
          </a:xfrm>
        </p:spPr>
      </p:pic>
    </p:spTree>
    <p:extLst>
      <p:ext uri="{BB962C8B-B14F-4D97-AF65-F5344CB8AC3E}">
        <p14:creationId xmlns:p14="http://schemas.microsoft.com/office/powerpoint/2010/main" val="29572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Greetings from the Administrative Team</a:t>
            </a:r>
            <a:endParaRPr lang="en-US" dirty="0"/>
          </a:p>
        </p:txBody>
      </p:sp>
      <p:sp>
        <p:nvSpPr>
          <p:cNvPr id="4" name="Content Placeholder 3"/>
          <p:cNvSpPr>
            <a:spLocks noGrp="1"/>
          </p:cNvSpPr>
          <p:nvPr>
            <p:ph sz="half" idx="2"/>
          </p:nvPr>
        </p:nvSpPr>
        <p:spPr>
          <a:xfrm>
            <a:off x="4343400" y="2019300"/>
            <a:ext cx="3657600" cy="2819400"/>
          </a:xfrm>
        </p:spPr>
        <p:txBody>
          <a:bodyPr>
            <a:normAutofit/>
          </a:bodyPr>
          <a:lstStyle/>
          <a:p>
            <a:r>
              <a:rPr lang="en-US" dirty="0" smtClean="0"/>
              <a:t>Welcome to the Governor’s School Community</a:t>
            </a:r>
          </a:p>
          <a:p>
            <a:r>
              <a:rPr lang="en-US" dirty="0" smtClean="0"/>
              <a:t>Tonight’s Program</a:t>
            </a:r>
          </a:p>
          <a:p>
            <a:r>
              <a:rPr lang="en-US" dirty="0" smtClean="0">
                <a:solidFill>
                  <a:srgbClr val="FFFF00"/>
                </a:solidFill>
              </a:rPr>
              <a:t>Introductions</a:t>
            </a:r>
          </a:p>
        </p:txBody>
      </p:sp>
      <p:pic>
        <p:nvPicPr>
          <p:cNvPr id="5" name="Content Placeholder 4" descr="DSC02674.JPG"/>
          <p:cNvPicPr>
            <a:picLocks noGrp="1" noChangeAspect="1"/>
          </p:cNvPicPr>
          <p:nvPr>
            <p:ph sz="half" idx="1"/>
          </p:nvPr>
        </p:nvPicPr>
        <p:blipFill>
          <a:blip r:embed="rId3"/>
          <a:stretch>
            <a:fillRect/>
          </a:stretch>
        </p:blipFill>
        <p:spPr>
          <a:xfrm>
            <a:off x="523286" y="1752600"/>
            <a:ext cx="3373027" cy="4497370"/>
          </a:xfrm>
        </p:spPr>
      </p:pic>
    </p:spTree>
    <p:extLst>
      <p:ext uri="{BB962C8B-B14F-4D97-AF65-F5344CB8AC3E}">
        <p14:creationId xmlns:p14="http://schemas.microsoft.com/office/powerpoint/2010/main" val="29572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0" y="1524000"/>
            <a:ext cx="25908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SUPERINTENDENTS STEERING COMMITTEE</a:t>
            </a:r>
          </a:p>
        </p:txBody>
      </p:sp>
      <p:sp>
        <p:nvSpPr>
          <p:cNvPr id="8" name="Rectangle 7"/>
          <p:cNvSpPr/>
          <p:nvPr/>
        </p:nvSpPr>
        <p:spPr>
          <a:xfrm>
            <a:off x="3276600" y="762000"/>
            <a:ext cx="23622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REGIONAL SCHOOL BOARD</a:t>
            </a:r>
          </a:p>
        </p:txBody>
      </p:sp>
      <p:sp>
        <p:nvSpPr>
          <p:cNvPr id="9" name="Rectangle 8"/>
          <p:cNvSpPr/>
          <p:nvPr/>
        </p:nvSpPr>
        <p:spPr>
          <a:xfrm>
            <a:off x="228600" y="5334000"/>
            <a:ext cx="19050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chemeClr val="bg1"/>
                </a:solidFill>
                <a:ea typeface="ＭＳ Ｐゴシック" pitchFamily="34" charset="-128"/>
              </a:rPr>
              <a:t>Governor</a:t>
            </a:r>
            <a:r>
              <a:rPr lang="en-US" altLang="en-US" sz="1600" dirty="0">
                <a:solidFill>
                  <a:schemeClr val="bg1"/>
                </a:solidFill>
                <a:ea typeface="ＭＳ Ｐゴシック" pitchFamily="34" charset="-128"/>
              </a:rPr>
              <a:t>’</a:t>
            </a:r>
            <a:r>
              <a:rPr lang="en-US" sz="1600" dirty="0">
                <a:solidFill>
                  <a:schemeClr val="bg1"/>
                </a:solidFill>
                <a:ea typeface="ＭＳ Ｐゴシック" pitchFamily="34" charset="-128"/>
              </a:rPr>
              <a:t>s School Foundation</a:t>
            </a:r>
          </a:p>
        </p:txBody>
      </p:sp>
      <p:sp>
        <p:nvSpPr>
          <p:cNvPr id="12" name="Rectangle 11"/>
          <p:cNvSpPr/>
          <p:nvPr/>
        </p:nvSpPr>
        <p:spPr>
          <a:xfrm>
            <a:off x="6553200" y="5334000"/>
            <a:ext cx="23622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u="sng" dirty="0">
                <a:solidFill>
                  <a:schemeClr val="bg1"/>
                </a:solidFill>
              </a:rPr>
              <a:t>Booster Groups</a:t>
            </a:r>
          </a:p>
          <a:p>
            <a:pPr algn="ctr">
              <a:defRPr/>
            </a:pPr>
            <a:r>
              <a:rPr lang="en-US" sz="1400" dirty="0">
                <a:solidFill>
                  <a:schemeClr val="bg1"/>
                </a:solidFill>
              </a:rPr>
              <a:t>Athletic, Academic, Drama, Music, Visual Arts</a:t>
            </a:r>
          </a:p>
        </p:txBody>
      </p:sp>
      <p:sp>
        <p:nvSpPr>
          <p:cNvPr id="13" name="Rectangle 12"/>
          <p:cNvSpPr/>
          <p:nvPr/>
        </p:nvSpPr>
        <p:spPr>
          <a:xfrm>
            <a:off x="4495800" y="5334000"/>
            <a:ext cx="19050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PTSA</a:t>
            </a:r>
          </a:p>
        </p:txBody>
      </p:sp>
      <p:sp>
        <p:nvSpPr>
          <p:cNvPr id="14" name="Rectangle 13"/>
          <p:cNvSpPr/>
          <p:nvPr/>
        </p:nvSpPr>
        <p:spPr>
          <a:xfrm>
            <a:off x="2286000" y="5334000"/>
            <a:ext cx="20574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chemeClr val="bg1"/>
                </a:solidFill>
                <a:ea typeface="ＭＳ Ｐゴシック" pitchFamily="34" charset="-128"/>
              </a:rPr>
              <a:t>FOVGS</a:t>
            </a:r>
          </a:p>
          <a:p>
            <a:pPr algn="ctr"/>
            <a:r>
              <a:rPr lang="en-US" sz="1600" dirty="0">
                <a:solidFill>
                  <a:schemeClr val="bg1"/>
                </a:solidFill>
                <a:ea typeface="ＭＳ Ｐゴシック" pitchFamily="34" charset="-128"/>
              </a:rPr>
              <a:t>Friends of Virginia</a:t>
            </a:r>
            <a:r>
              <a:rPr lang="en-US" altLang="en-US" sz="1600" dirty="0">
                <a:solidFill>
                  <a:schemeClr val="bg1"/>
                </a:solidFill>
                <a:ea typeface="ＭＳ Ｐゴシック" pitchFamily="34" charset="-128"/>
              </a:rPr>
              <a:t>’</a:t>
            </a:r>
            <a:r>
              <a:rPr lang="en-US" sz="1600" dirty="0">
                <a:solidFill>
                  <a:schemeClr val="bg1"/>
                </a:solidFill>
                <a:ea typeface="ＭＳ Ｐゴシック" pitchFamily="34" charset="-128"/>
              </a:rPr>
              <a:t>s Governor</a:t>
            </a:r>
            <a:r>
              <a:rPr lang="en-US" altLang="en-US" sz="1600" dirty="0">
                <a:solidFill>
                  <a:schemeClr val="bg1"/>
                </a:solidFill>
                <a:ea typeface="ＭＳ Ｐゴシック" pitchFamily="34" charset="-128"/>
              </a:rPr>
              <a:t>’</a:t>
            </a:r>
            <a:r>
              <a:rPr lang="en-US" sz="1600" dirty="0">
                <a:solidFill>
                  <a:schemeClr val="bg1"/>
                </a:solidFill>
                <a:ea typeface="ＭＳ Ｐゴシック" pitchFamily="34" charset="-128"/>
              </a:rPr>
              <a:t>s Schools</a:t>
            </a:r>
          </a:p>
        </p:txBody>
      </p:sp>
      <p:cxnSp>
        <p:nvCxnSpPr>
          <p:cNvPr id="23" name="Straight Connector 22"/>
          <p:cNvCxnSpPr/>
          <p:nvPr/>
        </p:nvCxnSpPr>
        <p:spPr>
          <a:xfrm>
            <a:off x="1143000" y="5029200"/>
            <a:ext cx="6477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43400" y="1676400"/>
            <a:ext cx="0" cy="3352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990600" y="5181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flipH="1" flipV="1">
            <a:off x="3124200" y="5181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flipH="1" flipV="1">
            <a:off x="5257800" y="5181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7467600" y="5181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6" idx="1"/>
          </p:cNvCxnSpPr>
          <p:nvPr/>
        </p:nvCxnSpPr>
        <p:spPr>
          <a:xfrm>
            <a:off x="5029200" y="3276600"/>
            <a:ext cx="1143000" cy="571500"/>
          </a:xfrm>
          <a:prstGeom prst="line">
            <a:avLst/>
          </a:prstGeom>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762000" y="76200"/>
            <a:ext cx="7848600" cy="523220"/>
          </a:xfrm>
          <a:prstGeom prst="rect">
            <a:avLst/>
          </a:prstGeom>
          <a:noFill/>
        </p:spPr>
        <p:txBody>
          <a:bodyPr wrap="square" rtlCol="0">
            <a:spAutoFit/>
          </a:bodyPr>
          <a:lstStyle/>
          <a:p>
            <a:pPr algn="ctr"/>
            <a:r>
              <a:rPr lang="en-US" sz="2800" b="1" dirty="0" smtClean="0"/>
              <a:t>MLWGS Organizational Structure</a:t>
            </a:r>
            <a:endParaRPr lang="en-US" sz="2800" b="1" dirty="0"/>
          </a:p>
        </p:txBody>
      </p:sp>
      <p:sp>
        <p:nvSpPr>
          <p:cNvPr id="80" name="TextBox 79"/>
          <p:cNvSpPr txBox="1"/>
          <p:nvPr/>
        </p:nvSpPr>
        <p:spPr>
          <a:xfrm>
            <a:off x="2667000" y="4572000"/>
            <a:ext cx="2971800" cy="369332"/>
          </a:xfrm>
          <a:prstGeom prst="rect">
            <a:avLst/>
          </a:prstGeom>
          <a:noFill/>
        </p:spPr>
        <p:txBody>
          <a:bodyPr wrap="square" rtlCol="0">
            <a:spAutoFit/>
          </a:bodyPr>
          <a:lstStyle/>
          <a:p>
            <a:pPr algn="ctr"/>
            <a:r>
              <a:rPr lang="en-US" b="1" dirty="0" smtClean="0"/>
              <a:t>Supporting     Groups</a:t>
            </a:r>
            <a:endParaRPr lang="en-US" b="1" dirty="0"/>
          </a:p>
        </p:txBody>
      </p:sp>
      <p:cxnSp>
        <p:nvCxnSpPr>
          <p:cNvPr id="4" name="Straight Connector 3"/>
          <p:cNvCxnSpPr>
            <a:endCxn id="7" idx="1"/>
          </p:cNvCxnSpPr>
          <p:nvPr/>
        </p:nvCxnSpPr>
        <p:spPr>
          <a:xfrm>
            <a:off x="5638800" y="1143000"/>
            <a:ext cx="533400" cy="80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5" idx="3"/>
          </p:cNvCxnSpPr>
          <p:nvPr/>
        </p:nvCxnSpPr>
        <p:spPr>
          <a:xfrm flipH="1">
            <a:off x="5638800" y="1981200"/>
            <a:ext cx="533400" cy="876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91400" y="2362200"/>
            <a:ext cx="0" cy="152400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172200" y="3429000"/>
            <a:ext cx="23622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PLANNING COMMITTEE</a:t>
            </a:r>
          </a:p>
        </p:txBody>
      </p:sp>
      <p:cxnSp>
        <p:nvCxnSpPr>
          <p:cNvPr id="40" name="Straight Connector 39"/>
          <p:cNvCxnSpPr>
            <a:endCxn id="2" idx="3"/>
          </p:cNvCxnSpPr>
          <p:nvPr/>
        </p:nvCxnSpPr>
        <p:spPr>
          <a:xfrm flipH="1">
            <a:off x="2895600" y="3276600"/>
            <a:ext cx="762000" cy="571500"/>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09600" y="3429000"/>
            <a:ext cx="22860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chemeClr val="bg1"/>
                </a:solidFill>
              </a:rPr>
              <a:t>SCHOOL ADVISORY COMMITTEE</a:t>
            </a:r>
          </a:p>
        </p:txBody>
      </p:sp>
      <p:sp>
        <p:nvSpPr>
          <p:cNvPr id="5" name="Rectangle 4"/>
          <p:cNvSpPr/>
          <p:nvPr/>
        </p:nvSpPr>
        <p:spPr>
          <a:xfrm>
            <a:off x="3276600" y="2438400"/>
            <a:ext cx="23622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bg1"/>
                </a:solidFill>
              </a:rPr>
              <a:t>DIRECTOR</a:t>
            </a:r>
          </a:p>
        </p:txBody>
      </p:sp>
    </p:spTree>
    <p:extLst>
      <p:ext uri="{BB962C8B-B14F-4D97-AF65-F5344CB8AC3E}">
        <p14:creationId xmlns:p14="http://schemas.microsoft.com/office/powerpoint/2010/main" val="1225476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Support Structure</a:t>
            </a:r>
            <a:endParaRPr lang="en-US" dirty="0"/>
          </a:p>
        </p:txBody>
      </p:sp>
      <p:sp>
        <p:nvSpPr>
          <p:cNvPr id="4" name="Content Placeholder 3"/>
          <p:cNvSpPr>
            <a:spLocks noGrp="1"/>
          </p:cNvSpPr>
          <p:nvPr>
            <p:ph sz="half" idx="2"/>
          </p:nvPr>
        </p:nvSpPr>
        <p:spPr>
          <a:xfrm>
            <a:off x="2247900" y="4191000"/>
            <a:ext cx="4648200" cy="1752600"/>
          </a:xfrm>
        </p:spPr>
        <p:txBody>
          <a:bodyPr>
            <a:normAutofit/>
          </a:bodyPr>
          <a:lstStyle/>
          <a:p>
            <a:r>
              <a:rPr lang="en-US" dirty="0" smtClean="0">
                <a:solidFill>
                  <a:srgbClr val="FFFF00"/>
                </a:solidFill>
              </a:rPr>
              <a:t>Basic Funding Mechanism</a:t>
            </a:r>
          </a:p>
          <a:p>
            <a:r>
              <a:rPr lang="en-US" dirty="0" smtClean="0"/>
              <a:t>Additional Funding</a:t>
            </a:r>
          </a:p>
          <a:p>
            <a:r>
              <a:rPr lang="en-US" dirty="0" smtClean="0"/>
              <a:t>Role of Volunteerism</a:t>
            </a:r>
          </a:p>
        </p:txBody>
      </p:sp>
      <p:pic>
        <p:nvPicPr>
          <p:cNvPr id="5" name="Content Placeholder 4" descr="DSC02696.JPG"/>
          <p:cNvPicPr>
            <a:picLocks noGrp="1" noChangeAspect="1"/>
          </p:cNvPicPr>
          <p:nvPr>
            <p:ph sz="half" idx="1"/>
          </p:nvPr>
        </p:nvPicPr>
        <p:blipFill>
          <a:blip r:embed="rId3"/>
          <a:stretch>
            <a:fillRect/>
          </a:stretch>
        </p:blipFill>
        <p:spPr>
          <a:xfrm>
            <a:off x="425436" y="1905000"/>
            <a:ext cx="8293128" cy="1984680"/>
          </a:xfrm>
        </p:spPr>
      </p:pic>
    </p:spTree>
    <p:extLst>
      <p:ext uri="{BB962C8B-B14F-4D97-AF65-F5344CB8AC3E}">
        <p14:creationId xmlns:p14="http://schemas.microsoft.com/office/powerpoint/2010/main" val="451079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02570.JPG"/>
          <p:cNvPicPr>
            <a:picLocks noGrp="1" noChangeAspect="1"/>
          </p:cNvPicPr>
          <p:nvPr>
            <p:ph sz="half" idx="1"/>
          </p:nvPr>
        </p:nvPicPr>
        <p:blipFill>
          <a:blip r:embed="rId3"/>
          <a:stretch>
            <a:fillRect/>
          </a:stretch>
        </p:blipFill>
        <p:spPr>
          <a:xfrm>
            <a:off x="838200" y="1447800"/>
            <a:ext cx="5178029" cy="3452019"/>
          </a:xfrm>
        </p:spPr>
      </p:pic>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Support Structure</a:t>
            </a:r>
            <a:endParaRPr lang="en-US" dirty="0"/>
          </a:p>
        </p:txBody>
      </p:sp>
      <p:sp>
        <p:nvSpPr>
          <p:cNvPr id="4" name="Content Placeholder 3"/>
          <p:cNvSpPr>
            <a:spLocks noGrp="1"/>
          </p:cNvSpPr>
          <p:nvPr>
            <p:ph sz="half" idx="2"/>
          </p:nvPr>
        </p:nvSpPr>
        <p:spPr>
          <a:xfrm>
            <a:off x="3733800" y="5105400"/>
            <a:ext cx="5105400" cy="1524000"/>
          </a:xfrm>
        </p:spPr>
        <p:txBody>
          <a:bodyPr>
            <a:normAutofit/>
          </a:bodyPr>
          <a:lstStyle/>
          <a:p>
            <a:r>
              <a:rPr lang="en-US" dirty="0" smtClean="0"/>
              <a:t>Basic Funding Mechanism</a:t>
            </a:r>
          </a:p>
          <a:p>
            <a:r>
              <a:rPr lang="en-US" dirty="0" smtClean="0">
                <a:solidFill>
                  <a:srgbClr val="FFFF00"/>
                </a:solidFill>
              </a:rPr>
              <a:t>Additional Funding</a:t>
            </a:r>
          </a:p>
          <a:p>
            <a:r>
              <a:rPr lang="en-US" dirty="0" smtClean="0"/>
              <a:t>Role of Volunteerism</a:t>
            </a:r>
          </a:p>
        </p:txBody>
      </p:sp>
    </p:spTree>
    <p:extLst>
      <p:ext uri="{BB962C8B-B14F-4D97-AF65-F5344CB8AC3E}">
        <p14:creationId xmlns:p14="http://schemas.microsoft.com/office/powerpoint/2010/main" val="304421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Support Structure</a:t>
            </a:r>
            <a:endParaRPr lang="en-US" dirty="0"/>
          </a:p>
        </p:txBody>
      </p:sp>
      <p:sp>
        <p:nvSpPr>
          <p:cNvPr id="4" name="Content Placeholder 3"/>
          <p:cNvSpPr>
            <a:spLocks noGrp="1"/>
          </p:cNvSpPr>
          <p:nvPr>
            <p:ph sz="half" idx="2"/>
          </p:nvPr>
        </p:nvSpPr>
        <p:spPr>
          <a:xfrm>
            <a:off x="4724400" y="1905000"/>
            <a:ext cx="3657600" cy="2590800"/>
          </a:xfrm>
        </p:spPr>
        <p:txBody>
          <a:bodyPr>
            <a:normAutofit/>
          </a:bodyPr>
          <a:lstStyle/>
          <a:p>
            <a:r>
              <a:rPr lang="en-US" dirty="0" smtClean="0"/>
              <a:t>Basic Funding Mechanism</a:t>
            </a:r>
          </a:p>
          <a:p>
            <a:r>
              <a:rPr lang="en-US" dirty="0" smtClean="0"/>
              <a:t>Additional Funding</a:t>
            </a:r>
          </a:p>
          <a:p>
            <a:r>
              <a:rPr lang="en-US" dirty="0" smtClean="0">
                <a:solidFill>
                  <a:srgbClr val="FFFF00"/>
                </a:solidFill>
              </a:rPr>
              <a:t>Role of Volunteerism</a:t>
            </a:r>
          </a:p>
        </p:txBody>
      </p:sp>
      <p:pic>
        <p:nvPicPr>
          <p:cNvPr id="5" name="Content Placeholder 4" descr="DSC02986.jpg"/>
          <p:cNvPicPr>
            <a:picLocks noGrp="1" noChangeAspect="1"/>
          </p:cNvPicPr>
          <p:nvPr>
            <p:ph sz="half" idx="1"/>
          </p:nvPr>
        </p:nvPicPr>
        <p:blipFill>
          <a:blip r:embed="rId3"/>
          <a:stretch>
            <a:fillRect/>
          </a:stretch>
        </p:blipFill>
        <p:spPr>
          <a:xfrm>
            <a:off x="588764" y="1600200"/>
            <a:ext cx="3394472" cy="4525963"/>
          </a:xfrm>
        </p:spPr>
      </p:pic>
    </p:spTree>
    <p:extLst>
      <p:ext uri="{BB962C8B-B14F-4D97-AF65-F5344CB8AC3E}">
        <p14:creationId xmlns:p14="http://schemas.microsoft.com/office/powerpoint/2010/main" val="304421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n w="5000" cmpd="sng">
                  <a:solidFill>
                    <a:srgbClr val="F8C000">
                      <a:tint val="80000"/>
                      <a:shade val="99000"/>
                      <a:satMod val="500000"/>
                    </a:srgbClr>
                  </a:solidFill>
                  <a:prstDash val="solid"/>
                </a:ln>
                <a:gradFill>
                  <a:gsLst>
                    <a:gs pos="0">
                      <a:srgbClr val="F8C000">
                        <a:tint val="63000"/>
                        <a:satMod val="255000"/>
                      </a:srgbClr>
                    </a:gs>
                    <a:gs pos="9000">
                      <a:srgbClr val="F8C000">
                        <a:tint val="63000"/>
                        <a:satMod val="255000"/>
                      </a:srgbClr>
                    </a:gs>
                    <a:gs pos="53000">
                      <a:srgbClr val="F8C000">
                        <a:shade val="60000"/>
                        <a:satMod val="100000"/>
                      </a:srgbClr>
                    </a:gs>
                    <a:gs pos="90000">
                      <a:srgbClr val="F8C000">
                        <a:tint val="63000"/>
                        <a:satMod val="255000"/>
                      </a:srgbClr>
                    </a:gs>
                    <a:gs pos="100000">
                      <a:srgbClr val="F8C000">
                        <a:tint val="63000"/>
                        <a:satMod val="255000"/>
                      </a:srgbClr>
                    </a:gs>
                  </a:gsLst>
                  <a:lin ang="5400000"/>
                </a:gradFill>
                <a:effectLst>
                  <a:outerShdw blurRad="50800" dist="38100" dir="5400000" algn="t" rotWithShape="0">
                    <a:prstClr val="black">
                      <a:alpha val="50000"/>
                    </a:prstClr>
                  </a:outerShdw>
                </a:effectLst>
              </a:rPr>
              <a:t>MLWGS PTSA Welcomes Parents</a:t>
            </a:r>
            <a:endParaRPr lang="en-US" dirty="0"/>
          </a:p>
        </p:txBody>
      </p:sp>
      <p:sp>
        <p:nvSpPr>
          <p:cNvPr id="4" name="Content Placeholder 3"/>
          <p:cNvSpPr>
            <a:spLocks noGrp="1"/>
          </p:cNvSpPr>
          <p:nvPr>
            <p:ph sz="half" idx="2"/>
          </p:nvPr>
        </p:nvSpPr>
        <p:spPr>
          <a:xfrm>
            <a:off x="2590800" y="4648200"/>
            <a:ext cx="4419600" cy="1828800"/>
          </a:xfrm>
        </p:spPr>
        <p:txBody>
          <a:bodyPr>
            <a:normAutofit/>
          </a:bodyPr>
          <a:lstStyle/>
          <a:p>
            <a:r>
              <a:rPr lang="en-US" dirty="0" smtClean="0">
                <a:solidFill>
                  <a:srgbClr val="FFFF00"/>
                </a:solidFill>
              </a:rPr>
              <a:t>Mission of the PTSA</a:t>
            </a:r>
          </a:p>
          <a:p>
            <a:r>
              <a:rPr lang="en-US" dirty="0" smtClean="0"/>
              <a:t>Organization of the PTSA</a:t>
            </a:r>
          </a:p>
          <a:p>
            <a:r>
              <a:rPr lang="en-US" dirty="0" smtClean="0"/>
              <a:t>PTSA in Action</a:t>
            </a:r>
          </a:p>
        </p:txBody>
      </p:sp>
      <p:pic>
        <p:nvPicPr>
          <p:cNvPr id="7" name="Content Placeholder 6" descr="John Wilkes.png"/>
          <p:cNvPicPr>
            <a:picLocks noGrp="1" noChangeAspect="1"/>
          </p:cNvPicPr>
          <p:nvPr>
            <p:ph sz="half" idx="1"/>
          </p:nvPr>
        </p:nvPicPr>
        <p:blipFill>
          <a:blip r:embed="rId3"/>
          <a:srcRect l="7527" r="18145"/>
          <a:stretch>
            <a:fillRect/>
          </a:stretch>
        </p:blipFill>
        <p:spPr>
          <a:xfrm>
            <a:off x="312005" y="1600200"/>
            <a:ext cx="8519989" cy="2743200"/>
          </a:xfrm>
        </p:spPr>
      </p:pic>
    </p:spTree>
    <p:extLst>
      <p:ext uri="{BB962C8B-B14F-4D97-AF65-F5344CB8AC3E}">
        <p14:creationId xmlns:p14="http://schemas.microsoft.com/office/powerpoint/2010/main" val="17270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6246</TotalTime>
  <Words>2547</Words>
  <Application>Microsoft Office PowerPoint</Application>
  <PresentationFormat>On-screen Show (4:3)</PresentationFormat>
  <Paragraphs>327</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Technic</vt:lpstr>
      <vt:lpstr>Default Design</vt:lpstr>
      <vt:lpstr>Incoming Freshman Parent Orientation</vt:lpstr>
      <vt:lpstr>Greetings from the Administrative Team</vt:lpstr>
      <vt:lpstr>Greetings from the Administrative Team</vt:lpstr>
      <vt:lpstr>Greetings from the Administrative Team</vt:lpstr>
      <vt:lpstr>PowerPoint Presentation</vt:lpstr>
      <vt:lpstr>MLWGS Support Structure</vt:lpstr>
      <vt:lpstr>MLWGS Support Structure</vt:lpstr>
      <vt:lpstr>MLWGS Support Structure</vt:lpstr>
      <vt:lpstr>MLWGS PTSA Welcomes Parents</vt:lpstr>
      <vt:lpstr>MLWGS PTSA Welcomes Parents</vt:lpstr>
      <vt:lpstr>MLWGS PTSA Organizational Chart 2014-2015 </vt:lpstr>
      <vt:lpstr>MLWGS PTSA Welcomes Parents</vt:lpstr>
      <vt:lpstr>PTSA-Sponsored Events</vt:lpstr>
      <vt:lpstr>Fall Festival</vt:lpstr>
      <vt:lpstr>Night of the Dragon Auction</vt:lpstr>
      <vt:lpstr>Booster Clubs</vt:lpstr>
      <vt:lpstr>School Advisory Council</vt:lpstr>
      <vt:lpstr>PTSA Communications</vt:lpstr>
      <vt:lpstr>Governor’s School Foundation</vt:lpstr>
      <vt:lpstr>Welcome to the Governor’s School Family</vt:lpstr>
    </vt:vector>
  </TitlesOfParts>
  <Company>Hal Waller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and Sense</dc:title>
  <dc:creator>Hal Waller</dc:creator>
  <cp:lastModifiedBy>Jeff McGee</cp:lastModifiedBy>
  <cp:revision>307</cp:revision>
  <cp:lastPrinted>2014-05-29T20:48:58Z</cp:lastPrinted>
  <dcterms:created xsi:type="dcterms:W3CDTF">2014-05-27T02:44:49Z</dcterms:created>
  <dcterms:modified xsi:type="dcterms:W3CDTF">2014-05-29T21:18:47Z</dcterms:modified>
</cp:coreProperties>
</file>