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4"/>
  </p:handoutMasterIdLst>
  <p:sldIdLst>
    <p:sldId id="256" r:id="rId2"/>
    <p:sldId id="259" r:id="rId3"/>
    <p:sldId id="257" r:id="rId4"/>
    <p:sldId id="258" r:id="rId5"/>
    <p:sldId id="260" r:id="rId6"/>
    <p:sldId id="261" r:id="rId7"/>
    <p:sldId id="269" r:id="rId8"/>
    <p:sldId id="262" r:id="rId9"/>
    <p:sldId id="263" r:id="rId10"/>
    <p:sldId id="268" r:id="rId11"/>
    <p:sldId id="266" r:id="rId12"/>
    <p:sldId id="267" r:id="rId13"/>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296" y="64"/>
      </p:cViewPr>
      <p:guideLst/>
    </p:cSldViewPr>
  </p:slideViewPr>
  <p:notesTextViewPr>
    <p:cViewPr>
      <p:scale>
        <a:sx n="3" d="2"/>
        <a:sy n="3" d="2"/>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Lowerre" userId="fd603e44-4f4c-483a-9b4a-e9d7d34b2aed" providerId="ADAL" clId="{026F195A-3347-473D-B227-5D1C6D81DFE0}"/>
    <pc:docChg chg="custSel delSld modSld">
      <pc:chgData name="Robert Lowerre" userId="fd603e44-4f4c-483a-9b4a-e9d7d34b2aed" providerId="ADAL" clId="{026F195A-3347-473D-B227-5D1C6D81DFE0}" dt="2024-02-06T17:08:16.594" v="922" actId="20577"/>
      <pc:docMkLst>
        <pc:docMk/>
      </pc:docMkLst>
      <pc:sldChg chg="modSp mod">
        <pc:chgData name="Robert Lowerre" userId="fd603e44-4f4c-483a-9b4a-e9d7d34b2aed" providerId="ADAL" clId="{026F195A-3347-473D-B227-5D1C6D81DFE0}" dt="2024-02-06T16:18:20.982" v="1" actId="20577"/>
        <pc:sldMkLst>
          <pc:docMk/>
          <pc:sldMk cId="133239452" sldId="256"/>
        </pc:sldMkLst>
        <pc:spChg chg="mod">
          <ac:chgData name="Robert Lowerre" userId="fd603e44-4f4c-483a-9b4a-e9d7d34b2aed" providerId="ADAL" clId="{026F195A-3347-473D-B227-5D1C6D81DFE0}" dt="2024-02-06T16:18:20.982" v="1" actId="20577"/>
          <ac:spMkLst>
            <pc:docMk/>
            <pc:sldMk cId="133239452" sldId="256"/>
            <ac:spMk id="3" creationId="{00000000-0000-0000-0000-000000000000}"/>
          </ac:spMkLst>
        </pc:spChg>
      </pc:sldChg>
      <pc:sldChg chg="modSp mod">
        <pc:chgData name="Robert Lowerre" userId="fd603e44-4f4c-483a-9b4a-e9d7d34b2aed" providerId="ADAL" clId="{026F195A-3347-473D-B227-5D1C6D81DFE0}" dt="2024-02-06T16:25:12.438" v="272" actId="20577"/>
        <pc:sldMkLst>
          <pc:docMk/>
          <pc:sldMk cId="1047837557" sldId="258"/>
        </pc:sldMkLst>
        <pc:spChg chg="mod">
          <ac:chgData name="Robert Lowerre" userId="fd603e44-4f4c-483a-9b4a-e9d7d34b2aed" providerId="ADAL" clId="{026F195A-3347-473D-B227-5D1C6D81DFE0}" dt="2024-02-06T16:25:12.438" v="272" actId="20577"/>
          <ac:spMkLst>
            <pc:docMk/>
            <pc:sldMk cId="1047837557" sldId="258"/>
            <ac:spMk id="4" creationId="{00000000-0000-0000-0000-000000000000}"/>
          </ac:spMkLst>
        </pc:spChg>
        <pc:graphicFrameChg chg="modGraphic">
          <ac:chgData name="Robert Lowerre" userId="fd603e44-4f4c-483a-9b4a-e9d7d34b2aed" providerId="ADAL" clId="{026F195A-3347-473D-B227-5D1C6D81DFE0}" dt="2024-02-06T16:21:29.164" v="240" actId="20577"/>
          <ac:graphicFrameMkLst>
            <pc:docMk/>
            <pc:sldMk cId="1047837557" sldId="258"/>
            <ac:graphicFrameMk id="8" creationId="{00000000-0000-0000-0000-000000000000}"/>
          </ac:graphicFrameMkLst>
        </pc:graphicFrameChg>
      </pc:sldChg>
      <pc:sldChg chg="modSp mod">
        <pc:chgData name="Robert Lowerre" userId="fd603e44-4f4c-483a-9b4a-e9d7d34b2aed" providerId="ADAL" clId="{026F195A-3347-473D-B227-5D1C6D81DFE0}" dt="2024-02-06T16:19:55.199" v="197" actId="20577"/>
        <pc:sldMkLst>
          <pc:docMk/>
          <pc:sldMk cId="1126277231" sldId="259"/>
        </pc:sldMkLst>
        <pc:spChg chg="mod">
          <ac:chgData name="Robert Lowerre" userId="fd603e44-4f4c-483a-9b4a-e9d7d34b2aed" providerId="ADAL" clId="{026F195A-3347-473D-B227-5D1C6D81DFE0}" dt="2024-02-06T16:19:55.199" v="197" actId="20577"/>
          <ac:spMkLst>
            <pc:docMk/>
            <pc:sldMk cId="1126277231" sldId="259"/>
            <ac:spMk id="4" creationId="{00000000-0000-0000-0000-000000000000}"/>
          </ac:spMkLst>
        </pc:spChg>
      </pc:sldChg>
      <pc:sldChg chg="modSp mod">
        <pc:chgData name="Robert Lowerre" userId="fd603e44-4f4c-483a-9b4a-e9d7d34b2aed" providerId="ADAL" clId="{026F195A-3347-473D-B227-5D1C6D81DFE0}" dt="2024-02-06T16:33:13.398" v="544" actId="20577"/>
        <pc:sldMkLst>
          <pc:docMk/>
          <pc:sldMk cId="4269700179" sldId="260"/>
        </pc:sldMkLst>
        <pc:spChg chg="mod">
          <ac:chgData name="Robert Lowerre" userId="fd603e44-4f4c-483a-9b4a-e9d7d34b2aed" providerId="ADAL" clId="{026F195A-3347-473D-B227-5D1C6D81DFE0}" dt="2024-02-06T16:27:16.457" v="348" actId="20577"/>
          <ac:spMkLst>
            <pc:docMk/>
            <pc:sldMk cId="4269700179" sldId="260"/>
            <ac:spMk id="4" creationId="{00000000-0000-0000-0000-000000000000}"/>
          </ac:spMkLst>
        </pc:spChg>
        <pc:graphicFrameChg chg="modGraphic">
          <ac:chgData name="Robert Lowerre" userId="fd603e44-4f4c-483a-9b4a-e9d7d34b2aed" providerId="ADAL" clId="{026F195A-3347-473D-B227-5D1C6D81DFE0}" dt="2024-02-06T16:33:13.398" v="544" actId="20577"/>
          <ac:graphicFrameMkLst>
            <pc:docMk/>
            <pc:sldMk cId="4269700179" sldId="260"/>
            <ac:graphicFrameMk id="5" creationId="{00000000-0000-0000-0000-000000000000}"/>
          </ac:graphicFrameMkLst>
        </pc:graphicFrameChg>
      </pc:sldChg>
      <pc:sldChg chg="modSp mod">
        <pc:chgData name="Robert Lowerre" userId="fd603e44-4f4c-483a-9b4a-e9d7d34b2aed" providerId="ADAL" clId="{026F195A-3347-473D-B227-5D1C6D81DFE0}" dt="2024-02-06T16:32:59.261" v="536" actId="20577"/>
        <pc:sldMkLst>
          <pc:docMk/>
          <pc:sldMk cId="2673763381" sldId="262"/>
        </pc:sldMkLst>
        <pc:spChg chg="mod">
          <ac:chgData name="Robert Lowerre" userId="fd603e44-4f4c-483a-9b4a-e9d7d34b2aed" providerId="ADAL" clId="{026F195A-3347-473D-B227-5D1C6D81DFE0}" dt="2024-02-06T16:28:24.059" v="386" actId="20577"/>
          <ac:spMkLst>
            <pc:docMk/>
            <pc:sldMk cId="2673763381" sldId="262"/>
            <ac:spMk id="4" creationId="{00000000-0000-0000-0000-000000000000}"/>
          </ac:spMkLst>
        </pc:spChg>
        <pc:graphicFrameChg chg="mod modGraphic">
          <ac:chgData name="Robert Lowerre" userId="fd603e44-4f4c-483a-9b4a-e9d7d34b2aed" providerId="ADAL" clId="{026F195A-3347-473D-B227-5D1C6D81DFE0}" dt="2024-02-06T16:32:59.261" v="536" actId="20577"/>
          <ac:graphicFrameMkLst>
            <pc:docMk/>
            <pc:sldMk cId="2673763381" sldId="262"/>
            <ac:graphicFrameMk id="5" creationId="{00000000-0000-0000-0000-000000000000}"/>
          </ac:graphicFrameMkLst>
        </pc:graphicFrameChg>
      </pc:sldChg>
      <pc:sldChg chg="modSp mod">
        <pc:chgData name="Robert Lowerre" userId="fd603e44-4f4c-483a-9b4a-e9d7d34b2aed" providerId="ADAL" clId="{026F195A-3347-473D-B227-5D1C6D81DFE0}" dt="2024-02-06T16:42:55.332" v="702" actId="14100"/>
        <pc:sldMkLst>
          <pc:docMk/>
          <pc:sldMk cId="63979897" sldId="263"/>
        </pc:sldMkLst>
        <pc:spChg chg="mod">
          <ac:chgData name="Robert Lowerre" userId="fd603e44-4f4c-483a-9b4a-e9d7d34b2aed" providerId="ADAL" clId="{026F195A-3347-473D-B227-5D1C6D81DFE0}" dt="2024-02-06T16:42:19.629" v="698" actId="20577"/>
          <ac:spMkLst>
            <pc:docMk/>
            <pc:sldMk cId="63979897" sldId="263"/>
            <ac:spMk id="4" creationId="{00000000-0000-0000-0000-000000000000}"/>
          </ac:spMkLst>
        </pc:spChg>
        <pc:graphicFrameChg chg="modGraphic">
          <ac:chgData name="Robert Lowerre" userId="fd603e44-4f4c-483a-9b4a-e9d7d34b2aed" providerId="ADAL" clId="{026F195A-3347-473D-B227-5D1C6D81DFE0}" dt="2024-02-06T16:42:55.332" v="702" actId="14100"/>
          <ac:graphicFrameMkLst>
            <pc:docMk/>
            <pc:sldMk cId="63979897" sldId="263"/>
            <ac:graphicFrameMk id="5" creationId="{00000000-0000-0000-0000-000000000000}"/>
          </ac:graphicFrameMkLst>
        </pc:graphicFrameChg>
      </pc:sldChg>
      <pc:sldChg chg="modSp mod">
        <pc:chgData name="Robert Lowerre" userId="fd603e44-4f4c-483a-9b4a-e9d7d34b2aed" providerId="ADAL" clId="{026F195A-3347-473D-B227-5D1C6D81DFE0}" dt="2024-02-06T16:44:01.144" v="831" actId="20577"/>
        <pc:sldMkLst>
          <pc:docMk/>
          <pc:sldMk cId="1274669044" sldId="266"/>
        </pc:sldMkLst>
        <pc:spChg chg="mod">
          <ac:chgData name="Robert Lowerre" userId="fd603e44-4f4c-483a-9b4a-e9d7d34b2aed" providerId="ADAL" clId="{026F195A-3347-473D-B227-5D1C6D81DFE0}" dt="2024-02-06T16:44:01.144" v="831" actId="20577"/>
          <ac:spMkLst>
            <pc:docMk/>
            <pc:sldMk cId="1274669044" sldId="266"/>
            <ac:spMk id="3" creationId="{00000000-0000-0000-0000-000000000000}"/>
          </ac:spMkLst>
        </pc:spChg>
      </pc:sldChg>
      <pc:sldChg chg="modSp mod">
        <pc:chgData name="Robert Lowerre" userId="fd603e44-4f4c-483a-9b4a-e9d7d34b2aed" providerId="ADAL" clId="{026F195A-3347-473D-B227-5D1C6D81DFE0}" dt="2024-02-06T17:08:16.594" v="922" actId="20577"/>
        <pc:sldMkLst>
          <pc:docMk/>
          <pc:sldMk cId="1437975207" sldId="267"/>
        </pc:sldMkLst>
        <pc:spChg chg="mod">
          <ac:chgData name="Robert Lowerre" userId="fd603e44-4f4c-483a-9b4a-e9d7d34b2aed" providerId="ADAL" clId="{026F195A-3347-473D-B227-5D1C6D81DFE0}" dt="2024-02-06T17:08:16.594" v="922" actId="20577"/>
          <ac:spMkLst>
            <pc:docMk/>
            <pc:sldMk cId="1437975207" sldId="267"/>
            <ac:spMk id="3" creationId="{00000000-0000-0000-0000-000000000000}"/>
          </ac:spMkLst>
        </pc:spChg>
      </pc:sldChg>
      <pc:sldChg chg="modSp mod">
        <pc:chgData name="Robert Lowerre" userId="fd603e44-4f4c-483a-9b4a-e9d7d34b2aed" providerId="ADAL" clId="{026F195A-3347-473D-B227-5D1C6D81DFE0}" dt="2024-02-06T16:27:45.087" v="368" actId="20577"/>
        <pc:sldMkLst>
          <pc:docMk/>
          <pc:sldMk cId="3969555495" sldId="269"/>
        </pc:sldMkLst>
        <pc:spChg chg="mod">
          <ac:chgData name="Robert Lowerre" userId="fd603e44-4f4c-483a-9b4a-e9d7d34b2aed" providerId="ADAL" clId="{026F195A-3347-473D-B227-5D1C6D81DFE0}" dt="2024-02-06T16:27:45.087" v="368" actId="20577"/>
          <ac:spMkLst>
            <pc:docMk/>
            <pc:sldMk cId="3969555495" sldId="269"/>
            <ac:spMk id="4" creationId="{00000000-0000-0000-0000-000000000000}"/>
          </ac:spMkLst>
        </pc:spChg>
      </pc:sldChg>
      <pc:sldChg chg="del">
        <pc:chgData name="Robert Lowerre" userId="fd603e44-4f4c-483a-9b4a-e9d7d34b2aed" providerId="ADAL" clId="{026F195A-3347-473D-B227-5D1C6D81DFE0}" dt="2024-02-06T16:33:52.099" v="545" actId="47"/>
        <pc:sldMkLst>
          <pc:docMk/>
          <pc:sldMk cId="2804947048"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8004BF06-487C-4410-8C52-CF1E61AB4037}" type="datetimeFigureOut">
              <a:rPr lang="en-US" smtClean="0"/>
              <a:t>2/6/2024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2D80DF43-4FA9-4152-AC27-574B25CF5A0E}" type="slidenum">
              <a:rPr lang="en-US" smtClean="0"/>
              <a:t>‹#›</a:t>
            </a:fld>
            <a:endParaRPr lang="en-US"/>
          </a:p>
        </p:txBody>
      </p:sp>
    </p:spTree>
    <p:extLst>
      <p:ext uri="{BB962C8B-B14F-4D97-AF65-F5344CB8AC3E}">
        <p14:creationId xmlns:p14="http://schemas.microsoft.com/office/powerpoint/2010/main" val="1217937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Proposed Operating Budget</a:t>
            </a:r>
          </a:p>
        </p:txBody>
      </p:sp>
      <p:sp>
        <p:nvSpPr>
          <p:cNvPr id="3" name="Subtitle 2"/>
          <p:cNvSpPr>
            <a:spLocks noGrp="1"/>
          </p:cNvSpPr>
          <p:nvPr>
            <p:ph type="subTitle" idx="1"/>
          </p:nvPr>
        </p:nvSpPr>
        <p:spPr/>
        <p:txBody>
          <a:bodyPr/>
          <a:lstStyle/>
          <a:p>
            <a:r>
              <a:rPr lang="en-US" dirty="0"/>
              <a:t>FY 2025</a:t>
            </a:r>
          </a:p>
          <a:p>
            <a:endParaRPr lang="en-US" dirty="0"/>
          </a:p>
        </p:txBody>
      </p:sp>
    </p:spTree>
    <p:extLst>
      <p:ext uri="{BB962C8B-B14F-4D97-AF65-F5344CB8AC3E}">
        <p14:creationId xmlns:p14="http://schemas.microsoft.com/office/powerpoint/2010/main" val="1332394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3288515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Going Forward</a:t>
            </a:r>
          </a:p>
        </p:txBody>
      </p:sp>
      <p:sp>
        <p:nvSpPr>
          <p:cNvPr id="3" name="Content Placeholder 2"/>
          <p:cNvSpPr>
            <a:spLocks noGrp="1"/>
          </p:cNvSpPr>
          <p:nvPr>
            <p:ph idx="1"/>
          </p:nvPr>
        </p:nvSpPr>
        <p:spPr/>
        <p:txBody>
          <a:bodyPr>
            <a:normAutofit/>
          </a:bodyPr>
          <a:lstStyle/>
          <a:p>
            <a:r>
              <a:rPr lang="en-US" dirty="0"/>
              <a:t>Funding outlook for FY’26</a:t>
            </a:r>
          </a:p>
          <a:p>
            <a:r>
              <a:rPr lang="en-US" dirty="0"/>
              <a:t>Need to continue de-compress salary scale</a:t>
            </a:r>
          </a:p>
          <a:p>
            <a:r>
              <a:rPr lang="en-US" dirty="0"/>
              <a:t>Need to find a way to fund capital improvement separately from general operating budget</a:t>
            </a:r>
          </a:p>
          <a:p>
            <a:r>
              <a:rPr lang="en-US" dirty="0"/>
              <a:t>Funding from the Commonwealth expected to be somewhat static for FY’26</a:t>
            </a:r>
          </a:p>
        </p:txBody>
      </p:sp>
    </p:spTree>
    <p:extLst>
      <p:ext uri="{BB962C8B-B14F-4D97-AF65-F5344CB8AC3E}">
        <p14:creationId xmlns:p14="http://schemas.microsoft.com/office/powerpoint/2010/main" val="12746690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February 15- March 21 – Public Comment Period</a:t>
            </a:r>
          </a:p>
          <a:p>
            <a:r>
              <a:rPr lang="en-US"/>
              <a:t>March 21- </a:t>
            </a:r>
            <a:r>
              <a:rPr lang="en-US" dirty="0"/>
              <a:t>Request for Budget Approval</a:t>
            </a:r>
          </a:p>
          <a:p>
            <a:endParaRPr lang="en-US" dirty="0"/>
          </a:p>
        </p:txBody>
      </p:sp>
    </p:spTree>
    <p:extLst>
      <p:ext uri="{BB962C8B-B14F-4D97-AF65-F5344CB8AC3E}">
        <p14:creationId xmlns:p14="http://schemas.microsoft.com/office/powerpoint/2010/main" val="14379752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Content Placeholder 3"/>
          <p:cNvSpPr>
            <a:spLocks noGrp="1"/>
          </p:cNvSpPr>
          <p:nvPr>
            <p:ph idx="1"/>
          </p:nvPr>
        </p:nvSpPr>
        <p:spPr/>
        <p:txBody>
          <a:bodyPr>
            <a:normAutofit/>
          </a:bodyPr>
          <a:lstStyle/>
          <a:p>
            <a:pPr marL="0" indent="0" algn="ctr">
              <a:buNone/>
            </a:pPr>
            <a:r>
              <a:rPr lang="en-US" dirty="0"/>
              <a:t>Fiscal Year ‘25 is the first year of the State Budget Biennium and revenue numbers are reflective of the current funding level provided by the DOE.  The FY ‘25 State Budget was presented with the first step of the increase in compensation for teachers and staff in order to better align our scales with our partner districts.  </a:t>
            </a:r>
          </a:p>
          <a:p>
            <a:pPr marL="0" indent="0" algn="ctr">
              <a:buNone/>
            </a:pPr>
            <a:r>
              <a:rPr lang="en-US" dirty="0"/>
              <a:t>We are proposing a budget increase that reflects the increased costs of goods and services to address the needs of the school and to continue to fund capital projects.</a:t>
            </a:r>
          </a:p>
        </p:txBody>
      </p:sp>
    </p:spTree>
    <p:extLst>
      <p:ext uri="{BB962C8B-B14F-4D97-AF65-F5344CB8AC3E}">
        <p14:creationId xmlns:p14="http://schemas.microsoft.com/office/powerpoint/2010/main" val="11262772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a:t>
            </a:r>
          </a:p>
        </p:txBody>
      </p:sp>
    </p:spTree>
    <p:extLst>
      <p:ext uri="{BB962C8B-B14F-4D97-AF65-F5344CB8AC3E}">
        <p14:creationId xmlns:p14="http://schemas.microsoft.com/office/powerpoint/2010/main" val="26559785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Overview</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87389299"/>
              </p:ext>
            </p:extLst>
          </p:nvPr>
        </p:nvGraphicFramePr>
        <p:xfrm>
          <a:off x="5431786" y="2760135"/>
          <a:ext cx="5425104" cy="1425498"/>
        </p:xfrm>
        <a:graphic>
          <a:graphicData uri="http://schemas.openxmlformats.org/drawingml/2006/table">
            <a:tbl>
              <a:tblPr firstRow="1" bandRow="1">
                <a:tableStyleId>{5C22544A-7EE6-4342-B048-85BDC9FD1C3A}</a:tableStyleId>
              </a:tblPr>
              <a:tblGrid>
                <a:gridCol w="2712552">
                  <a:extLst>
                    <a:ext uri="{9D8B030D-6E8A-4147-A177-3AD203B41FA5}">
                      <a16:colId xmlns:a16="http://schemas.microsoft.com/office/drawing/2014/main" val="20000"/>
                    </a:ext>
                  </a:extLst>
                </a:gridCol>
                <a:gridCol w="2712552">
                  <a:extLst>
                    <a:ext uri="{9D8B030D-6E8A-4147-A177-3AD203B41FA5}">
                      <a16:colId xmlns:a16="http://schemas.microsoft.com/office/drawing/2014/main" val="20001"/>
                    </a:ext>
                  </a:extLst>
                </a:gridCol>
              </a:tblGrid>
              <a:tr h="475166">
                <a:tc>
                  <a:txBody>
                    <a:bodyPr/>
                    <a:lstStyle/>
                    <a:p>
                      <a:r>
                        <a:rPr lang="en-US" dirty="0"/>
                        <a:t>Fiscal</a:t>
                      </a:r>
                      <a:r>
                        <a:rPr lang="en-US" baseline="0" dirty="0"/>
                        <a:t> Year</a:t>
                      </a:r>
                      <a:endParaRPr lang="en-US" dirty="0"/>
                    </a:p>
                  </a:txBody>
                  <a:tcPr/>
                </a:tc>
                <a:tc>
                  <a:txBody>
                    <a:bodyPr/>
                    <a:lstStyle/>
                    <a:p>
                      <a:r>
                        <a:rPr lang="en-US" dirty="0"/>
                        <a:t>Amount</a:t>
                      </a:r>
                    </a:p>
                  </a:txBody>
                  <a:tcPr/>
                </a:tc>
                <a:extLst>
                  <a:ext uri="{0D108BD9-81ED-4DB2-BD59-A6C34878D82A}">
                    <a16:rowId xmlns:a16="http://schemas.microsoft.com/office/drawing/2014/main" val="10000"/>
                  </a:ext>
                </a:extLst>
              </a:tr>
              <a:tr h="475166">
                <a:tc>
                  <a:txBody>
                    <a:bodyPr/>
                    <a:lstStyle/>
                    <a:p>
                      <a:r>
                        <a:rPr lang="en-US" dirty="0"/>
                        <a:t>FY ‘24</a:t>
                      </a:r>
                    </a:p>
                  </a:txBody>
                  <a:tcPr/>
                </a:tc>
                <a:tc>
                  <a:txBody>
                    <a:bodyPr/>
                    <a:lstStyle/>
                    <a:p>
                      <a:r>
                        <a:rPr lang="en-US" dirty="0"/>
                        <a:t>$10,589,799</a:t>
                      </a:r>
                    </a:p>
                  </a:txBody>
                  <a:tcPr/>
                </a:tc>
                <a:extLst>
                  <a:ext uri="{0D108BD9-81ED-4DB2-BD59-A6C34878D82A}">
                    <a16:rowId xmlns:a16="http://schemas.microsoft.com/office/drawing/2014/main" val="10001"/>
                  </a:ext>
                </a:extLst>
              </a:tr>
              <a:tr h="475166">
                <a:tc>
                  <a:txBody>
                    <a:bodyPr/>
                    <a:lstStyle/>
                    <a:p>
                      <a:r>
                        <a:rPr lang="en-US" dirty="0"/>
                        <a:t>FY ’25</a:t>
                      </a:r>
                    </a:p>
                  </a:txBody>
                  <a:tcPr/>
                </a:tc>
                <a:tc>
                  <a:txBody>
                    <a:bodyPr/>
                    <a:lstStyle/>
                    <a:p>
                      <a:r>
                        <a:rPr lang="en-US" dirty="0"/>
                        <a:t>$11,895,952</a:t>
                      </a:r>
                    </a:p>
                  </a:txBody>
                  <a:tcPr/>
                </a:tc>
                <a:extLst>
                  <a:ext uri="{0D108BD9-81ED-4DB2-BD59-A6C34878D82A}">
                    <a16:rowId xmlns:a16="http://schemas.microsoft.com/office/drawing/2014/main" val="10002"/>
                  </a:ext>
                </a:extLst>
              </a:tr>
            </a:tbl>
          </a:graphicData>
        </a:graphic>
      </p:graphicFrame>
      <p:sp>
        <p:nvSpPr>
          <p:cNvPr id="4" name="Text Placeholder 3"/>
          <p:cNvSpPr>
            <a:spLocks noGrp="1"/>
          </p:cNvSpPr>
          <p:nvPr>
            <p:ph type="body" sz="half" idx="2"/>
          </p:nvPr>
        </p:nvSpPr>
        <p:spPr/>
        <p:txBody>
          <a:bodyPr>
            <a:normAutofit/>
          </a:bodyPr>
          <a:lstStyle/>
          <a:p>
            <a:r>
              <a:rPr lang="en-US" sz="2800" b="1" dirty="0"/>
              <a:t>Total Increase:</a:t>
            </a:r>
          </a:p>
          <a:p>
            <a:r>
              <a:rPr lang="en-US" sz="2800" b="1" dirty="0"/>
              <a:t>$1,306,153 (12.33%)</a:t>
            </a:r>
          </a:p>
        </p:txBody>
      </p:sp>
    </p:spTree>
    <p:extLst>
      <p:ext uri="{BB962C8B-B14F-4D97-AF65-F5344CB8AC3E}">
        <p14:creationId xmlns:p14="http://schemas.microsoft.com/office/powerpoint/2010/main" val="10478375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Detail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2973293"/>
              </p:ext>
            </p:extLst>
          </p:nvPr>
        </p:nvGraphicFramePr>
        <p:xfrm>
          <a:off x="5391611" y="1634570"/>
          <a:ext cx="5470526" cy="4030733"/>
        </p:xfrm>
        <a:graphic>
          <a:graphicData uri="http://schemas.openxmlformats.org/drawingml/2006/table">
            <a:tbl>
              <a:tblPr firstRow="1" bandRow="1">
                <a:tableStyleId>{5C22544A-7EE6-4342-B048-85BDC9FD1C3A}</a:tableStyleId>
              </a:tblPr>
              <a:tblGrid>
                <a:gridCol w="2735263">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tblGrid>
              <a:tr h="403073">
                <a:tc>
                  <a:txBody>
                    <a:bodyPr/>
                    <a:lstStyle/>
                    <a:p>
                      <a:r>
                        <a:rPr lang="en-US" dirty="0"/>
                        <a:t>Description</a:t>
                      </a:r>
                    </a:p>
                  </a:txBody>
                  <a:tcPr/>
                </a:tc>
                <a:tc>
                  <a:txBody>
                    <a:bodyPr/>
                    <a:lstStyle/>
                    <a:p>
                      <a:r>
                        <a:rPr lang="en-US" dirty="0"/>
                        <a:t>Amount</a:t>
                      </a:r>
                    </a:p>
                  </a:txBody>
                  <a:tcPr/>
                </a:tc>
                <a:extLst>
                  <a:ext uri="{0D108BD9-81ED-4DB2-BD59-A6C34878D82A}">
                    <a16:rowId xmlns:a16="http://schemas.microsoft.com/office/drawing/2014/main" val="10000"/>
                  </a:ext>
                </a:extLst>
              </a:tr>
              <a:tr h="1007684">
                <a:tc>
                  <a:txBody>
                    <a:bodyPr/>
                    <a:lstStyle/>
                    <a:p>
                      <a:r>
                        <a:rPr lang="en-US" dirty="0"/>
                        <a:t>Local Contribution:</a:t>
                      </a:r>
                    </a:p>
                    <a:p>
                      <a:r>
                        <a:rPr lang="en-US" dirty="0"/>
                        <a:t>797 students x $10,200</a:t>
                      </a:r>
                    </a:p>
                  </a:txBody>
                  <a:tcPr/>
                </a:tc>
                <a:tc>
                  <a:txBody>
                    <a:bodyPr/>
                    <a:lstStyle/>
                    <a:p>
                      <a:r>
                        <a:rPr lang="en-US" dirty="0"/>
                        <a:t>$8,129,400</a:t>
                      </a:r>
                    </a:p>
                  </a:txBody>
                  <a:tcPr/>
                </a:tc>
                <a:extLst>
                  <a:ext uri="{0D108BD9-81ED-4DB2-BD59-A6C34878D82A}">
                    <a16:rowId xmlns:a16="http://schemas.microsoft.com/office/drawing/2014/main" val="10001"/>
                  </a:ext>
                </a:extLst>
              </a:tr>
              <a:tr h="403073">
                <a:tc>
                  <a:txBody>
                    <a:bodyPr/>
                    <a:lstStyle/>
                    <a:p>
                      <a:r>
                        <a:rPr lang="en-US" dirty="0"/>
                        <a:t>Building Rental</a:t>
                      </a:r>
                    </a:p>
                  </a:txBody>
                  <a:tcPr/>
                </a:tc>
                <a:tc>
                  <a:txBody>
                    <a:bodyPr/>
                    <a:lstStyle/>
                    <a:p>
                      <a:r>
                        <a:rPr lang="en-US" dirty="0"/>
                        <a:t>$7,000</a:t>
                      </a:r>
                    </a:p>
                  </a:txBody>
                  <a:tcPr/>
                </a:tc>
                <a:extLst>
                  <a:ext uri="{0D108BD9-81ED-4DB2-BD59-A6C34878D82A}">
                    <a16:rowId xmlns:a16="http://schemas.microsoft.com/office/drawing/2014/main" val="10002"/>
                  </a:ext>
                </a:extLst>
              </a:tr>
              <a:tr h="403073">
                <a:tc>
                  <a:txBody>
                    <a:bodyPr/>
                    <a:lstStyle/>
                    <a:p>
                      <a:r>
                        <a:rPr lang="en-US" dirty="0"/>
                        <a:t>Salary Supplement Incentive</a:t>
                      </a:r>
                    </a:p>
                  </a:txBody>
                  <a:tcPr/>
                </a:tc>
                <a:tc>
                  <a:txBody>
                    <a:bodyPr/>
                    <a:lstStyle/>
                    <a:p>
                      <a:r>
                        <a:rPr lang="en-US" dirty="0"/>
                        <a:t>$12,500</a:t>
                      </a:r>
                    </a:p>
                  </a:txBody>
                  <a:tcPr/>
                </a:tc>
                <a:extLst>
                  <a:ext uri="{0D108BD9-81ED-4DB2-BD59-A6C34878D82A}">
                    <a16:rowId xmlns:a16="http://schemas.microsoft.com/office/drawing/2014/main" val="10003"/>
                  </a:ext>
                </a:extLst>
              </a:tr>
              <a:tr h="403073">
                <a:tc>
                  <a:txBody>
                    <a:bodyPr/>
                    <a:lstStyle/>
                    <a:p>
                      <a:r>
                        <a:rPr lang="en-US" dirty="0"/>
                        <a:t>Dual</a:t>
                      </a:r>
                      <a:r>
                        <a:rPr lang="en-US" baseline="0" dirty="0"/>
                        <a:t> Enrollment</a:t>
                      </a:r>
                      <a:endParaRPr lang="en-US" dirty="0"/>
                    </a:p>
                  </a:txBody>
                  <a:tcPr/>
                </a:tc>
                <a:tc>
                  <a:txBody>
                    <a:bodyPr/>
                    <a:lstStyle/>
                    <a:p>
                      <a:r>
                        <a:rPr lang="en-US" dirty="0"/>
                        <a:t>$30,000</a:t>
                      </a:r>
                    </a:p>
                  </a:txBody>
                  <a:tcPr/>
                </a:tc>
                <a:extLst>
                  <a:ext uri="{0D108BD9-81ED-4DB2-BD59-A6C34878D82A}">
                    <a16:rowId xmlns:a16="http://schemas.microsoft.com/office/drawing/2014/main" val="10004"/>
                  </a:ext>
                </a:extLst>
              </a:tr>
              <a:tr h="403073">
                <a:tc>
                  <a:txBody>
                    <a:bodyPr/>
                    <a:lstStyle/>
                    <a:p>
                      <a:r>
                        <a:rPr lang="en-US" dirty="0"/>
                        <a:t>Technology Initiative</a:t>
                      </a:r>
                    </a:p>
                  </a:txBody>
                  <a:tcPr/>
                </a:tc>
                <a:tc>
                  <a:txBody>
                    <a:bodyPr/>
                    <a:lstStyle/>
                    <a:p>
                      <a:r>
                        <a:rPr lang="en-US" dirty="0"/>
                        <a:t>$26,000</a:t>
                      </a:r>
                    </a:p>
                  </a:txBody>
                  <a:tcPr/>
                </a:tc>
                <a:extLst>
                  <a:ext uri="{0D108BD9-81ED-4DB2-BD59-A6C34878D82A}">
                    <a16:rowId xmlns:a16="http://schemas.microsoft.com/office/drawing/2014/main" val="10005"/>
                  </a:ext>
                </a:extLst>
              </a:tr>
              <a:tr h="1007684">
                <a:tc>
                  <a:txBody>
                    <a:bodyPr/>
                    <a:lstStyle/>
                    <a:p>
                      <a:r>
                        <a:rPr lang="en-US" dirty="0"/>
                        <a:t>Building</a:t>
                      </a:r>
                      <a:r>
                        <a:rPr lang="en-US" baseline="0" dirty="0"/>
                        <a:t> Reserve and Carryover</a:t>
                      </a:r>
                      <a:endParaRPr lang="en-US" dirty="0"/>
                    </a:p>
                    <a:p>
                      <a:r>
                        <a:rPr lang="en-US" dirty="0"/>
                        <a:t>State Contribution</a:t>
                      </a:r>
                    </a:p>
                  </a:txBody>
                  <a:tcPr/>
                </a:tc>
                <a:tc>
                  <a:txBody>
                    <a:bodyPr/>
                    <a:lstStyle/>
                    <a:p>
                      <a:r>
                        <a:rPr lang="en-US" dirty="0"/>
                        <a:t>$200,000</a:t>
                      </a:r>
                    </a:p>
                    <a:p>
                      <a:endParaRPr lang="en-US" dirty="0"/>
                    </a:p>
                    <a:p>
                      <a:r>
                        <a:rPr lang="en-US" dirty="0"/>
                        <a:t>$3,491,052</a:t>
                      </a:r>
                    </a:p>
                  </a:txBody>
                  <a:tcPr/>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half" idx="2"/>
          </p:nvPr>
        </p:nvSpPr>
        <p:spPr/>
        <p:txBody>
          <a:bodyPr>
            <a:normAutofit/>
          </a:bodyPr>
          <a:lstStyle/>
          <a:p>
            <a:r>
              <a:rPr lang="en-US" sz="2800" b="1" dirty="0"/>
              <a:t>Total FY ‘25:</a:t>
            </a:r>
          </a:p>
          <a:p>
            <a:r>
              <a:rPr lang="en-US" sz="2800" b="1" dirty="0"/>
              <a:t>$</a:t>
            </a:r>
            <a:r>
              <a:rPr lang="en-US" sz="2800" b="1" dirty="0">
                <a:solidFill>
                  <a:srgbClr val="000000"/>
                </a:solidFill>
              </a:rPr>
              <a:t>11,895,952</a:t>
            </a:r>
            <a:endParaRPr lang="en-US" sz="2800" b="1" dirty="0"/>
          </a:p>
        </p:txBody>
      </p:sp>
    </p:spTree>
    <p:extLst>
      <p:ext uri="{BB962C8B-B14F-4D97-AF65-F5344CB8AC3E}">
        <p14:creationId xmlns:p14="http://schemas.microsoft.com/office/powerpoint/2010/main" val="42697001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Text Placeholder 2"/>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31538544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Overview</a:t>
            </a:r>
          </a:p>
        </p:txBody>
      </p:sp>
      <p:sp>
        <p:nvSpPr>
          <p:cNvPr id="4" name="Text Placeholder 3"/>
          <p:cNvSpPr>
            <a:spLocks noGrp="1"/>
          </p:cNvSpPr>
          <p:nvPr>
            <p:ph type="body" sz="half" idx="2"/>
          </p:nvPr>
        </p:nvSpPr>
        <p:spPr/>
        <p:txBody>
          <a:bodyPr>
            <a:normAutofit/>
          </a:bodyPr>
          <a:lstStyle/>
          <a:p>
            <a:r>
              <a:rPr lang="en-US" sz="2800" b="1" dirty="0"/>
              <a:t>FY ‘25:</a:t>
            </a:r>
          </a:p>
          <a:p>
            <a:r>
              <a:rPr lang="en-US" sz="2800" b="1" dirty="0"/>
              <a:t>$11,895,952</a:t>
            </a:r>
          </a:p>
          <a:p>
            <a:endParaRPr lang="en-US" sz="2800" b="1" dirty="0"/>
          </a:p>
        </p:txBody>
      </p:sp>
      <p:pic>
        <p:nvPicPr>
          <p:cNvPr id="2050" name="Picture 2" descr="Image result for maggie l. walker governor's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252" y="86533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ggie l. walker governor's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520" y="3251012"/>
            <a:ext cx="3695463" cy="257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554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Expense Detail-Additions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5800055"/>
              </p:ext>
            </p:extLst>
          </p:nvPr>
        </p:nvGraphicFramePr>
        <p:xfrm>
          <a:off x="5530324" y="1008206"/>
          <a:ext cx="5470526" cy="4649174"/>
        </p:xfrm>
        <a:graphic>
          <a:graphicData uri="http://schemas.openxmlformats.org/drawingml/2006/table">
            <a:tbl>
              <a:tblPr firstRow="1" bandRow="1">
                <a:tableStyleId>{5C22544A-7EE6-4342-B048-85BDC9FD1C3A}</a:tableStyleId>
              </a:tblPr>
              <a:tblGrid>
                <a:gridCol w="2735263">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tblGrid>
              <a:tr h="422652">
                <a:tc>
                  <a:txBody>
                    <a:bodyPr/>
                    <a:lstStyle/>
                    <a:p>
                      <a:r>
                        <a:rPr lang="en-US" dirty="0"/>
                        <a:t>Description</a:t>
                      </a:r>
                    </a:p>
                  </a:txBody>
                  <a:tcPr/>
                </a:tc>
                <a:tc>
                  <a:txBody>
                    <a:bodyPr/>
                    <a:lstStyle/>
                    <a:p>
                      <a:r>
                        <a:rPr lang="en-US" dirty="0"/>
                        <a:t>Amount</a:t>
                      </a:r>
                    </a:p>
                  </a:txBody>
                  <a:tcPr/>
                </a:tc>
                <a:extLst>
                  <a:ext uri="{0D108BD9-81ED-4DB2-BD59-A6C34878D82A}">
                    <a16:rowId xmlns:a16="http://schemas.microsoft.com/office/drawing/2014/main" val="10000"/>
                  </a:ext>
                </a:extLst>
              </a:tr>
              <a:tr h="1056631">
                <a:tc>
                  <a:txBody>
                    <a:bodyPr/>
                    <a:lstStyle/>
                    <a:p>
                      <a:r>
                        <a:rPr lang="en-US" dirty="0"/>
                        <a:t>Administration Fees (Altria and Convenience Fee for Online Payments)</a:t>
                      </a:r>
                    </a:p>
                  </a:txBody>
                  <a:tcPr/>
                </a:tc>
                <a:tc>
                  <a:txBody>
                    <a:bodyPr/>
                    <a:lstStyle/>
                    <a:p>
                      <a:r>
                        <a:rPr lang="en-US" dirty="0"/>
                        <a:t>$25,000</a:t>
                      </a:r>
                    </a:p>
                  </a:txBody>
                  <a:tcPr/>
                </a:tc>
                <a:extLst>
                  <a:ext uri="{0D108BD9-81ED-4DB2-BD59-A6C34878D82A}">
                    <a16:rowId xmlns:a16="http://schemas.microsoft.com/office/drawing/2014/main" val="10001"/>
                  </a:ext>
                </a:extLst>
              </a:tr>
              <a:tr h="105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Salary/Benefits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$892,333</a:t>
                      </a:r>
                      <a:r>
                        <a:rPr lang="en-US" baseline="0" dirty="0"/>
                        <a:t> (Provides an additional 2.0 FTE for growth)</a:t>
                      </a:r>
                      <a:endParaRPr lang="en-US" dirty="0"/>
                    </a:p>
                  </a:txBody>
                  <a:tcPr/>
                </a:tc>
                <a:extLst>
                  <a:ext uri="{0D108BD9-81ED-4DB2-BD59-A6C34878D82A}">
                    <a16:rowId xmlns:a16="http://schemas.microsoft.com/office/drawing/2014/main" val="10002"/>
                  </a:ext>
                </a:extLst>
              </a:tr>
              <a:tr h="422652">
                <a:tc>
                  <a:txBody>
                    <a:bodyPr/>
                    <a:lstStyle/>
                    <a:p>
                      <a:r>
                        <a:rPr lang="en-US" dirty="0"/>
                        <a:t>Utilities</a:t>
                      </a:r>
                    </a:p>
                  </a:txBody>
                  <a:tcPr/>
                </a:tc>
                <a:tc>
                  <a:txBody>
                    <a:bodyPr/>
                    <a:lstStyle/>
                    <a:p>
                      <a:r>
                        <a:rPr lang="en-US" dirty="0"/>
                        <a:t>$101,000</a:t>
                      </a:r>
                    </a:p>
                  </a:txBody>
                  <a:tcPr/>
                </a:tc>
                <a:extLst>
                  <a:ext uri="{0D108BD9-81ED-4DB2-BD59-A6C34878D82A}">
                    <a16:rowId xmlns:a16="http://schemas.microsoft.com/office/drawing/2014/main" val="10003"/>
                  </a:ext>
                </a:extLst>
              </a:tr>
              <a:tr h="422652">
                <a:tc>
                  <a:txBody>
                    <a:bodyPr/>
                    <a:lstStyle/>
                    <a:p>
                      <a:r>
                        <a:rPr lang="en-US" dirty="0"/>
                        <a:t>Maintenance and Repair</a:t>
                      </a:r>
                    </a:p>
                  </a:txBody>
                  <a:tcPr/>
                </a:tc>
                <a:tc>
                  <a:txBody>
                    <a:bodyPr/>
                    <a:lstStyle/>
                    <a:p>
                      <a:r>
                        <a:rPr lang="en-US" dirty="0"/>
                        <a:t>$180,000 (Replace 2 RTUs)</a:t>
                      </a:r>
                    </a:p>
                  </a:txBody>
                  <a:tcPr/>
                </a:tc>
                <a:extLst>
                  <a:ext uri="{0D108BD9-81ED-4DB2-BD59-A6C34878D82A}">
                    <a16:rowId xmlns:a16="http://schemas.microsoft.com/office/drawing/2014/main" val="10004"/>
                  </a:ext>
                </a:extLst>
              </a:tr>
              <a:tr h="422652">
                <a:tc>
                  <a:txBody>
                    <a:bodyPr/>
                    <a:lstStyle/>
                    <a:p>
                      <a:r>
                        <a:rPr lang="en-US" dirty="0"/>
                        <a:t>Service Contracts</a:t>
                      </a:r>
                    </a:p>
                  </a:txBody>
                  <a:tcPr/>
                </a:tc>
                <a:tc>
                  <a:txBody>
                    <a:bodyPr/>
                    <a:lstStyle/>
                    <a:p>
                      <a:r>
                        <a:rPr lang="en-US" dirty="0"/>
                        <a:t>$24,700</a:t>
                      </a:r>
                    </a:p>
                  </a:txBody>
                  <a:tcPr/>
                </a:tc>
                <a:extLst>
                  <a:ext uri="{0D108BD9-81ED-4DB2-BD59-A6C34878D82A}">
                    <a16:rowId xmlns:a16="http://schemas.microsoft.com/office/drawing/2014/main" val="10005"/>
                  </a:ext>
                </a:extLst>
              </a:tr>
              <a:tr h="422652">
                <a:tc>
                  <a:txBody>
                    <a:bodyPr/>
                    <a:lstStyle/>
                    <a:p>
                      <a:r>
                        <a:rPr lang="en-US" dirty="0"/>
                        <a:t>Health Insurance</a:t>
                      </a:r>
                    </a:p>
                  </a:txBody>
                  <a:tcPr/>
                </a:tc>
                <a:tc>
                  <a:txBody>
                    <a:bodyPr/>
                    <a:lstStyle/>
                    <a:p>
                      <a:r>
                        <a:rPr lang="en-US" dirty="0"/>
                        <a:t>$93,000</a:t>
                      </a:r>
                    </a:p>
                  </a:txBody>
                  <a:tcPr/>
                </a:tc>
                <a:extLst>
                  <a:ext uri="{0D108BD9-81ED-4DB2-BD59-A6C34878D82A}">
                    <a16:rowId xmlns:a16="http://schemas.microsoft.com/office/drawing/2014/main" val="10006"/>
                  </a:ext>
                </a:extLst>
              </a:tr>
              <a:tr h="422652">
                <a:tc>
                  <a:txBody>
                    <a:bodyPr/>
                    <a:lstStyle/>
                    <a:p>
                      <a:r>
                        <a:rPr lang="en-US" dirty="0"/>
                        <a:t>Textbooks</a:t>
                      </a:r>
                    </a:p>
                  </a:txBody>
                  <a:tcPr/>
                </a:tc>
                <a:tc>
                  <a:txBody>
                    <a:bodyPr/>
                    <a:lstStyle/>
                    <a:p>
                      <a:r>
                        <a:rPr lang="en-US" dirty="0"/>
                        <a:t>$66,633</a:t>
                      </a:r>
                    </a:p>
                  </a:txBody>
                  <a:tcPr/>
                </a:tc>
                <a:extLst>
                  <a:ext uri="{0D108BD9-81ED-4DB2-BD59-A6C34878D82A}">
                    <a16:rowId xmlns:a16="http://schemas.microsoft.com/office/drawing/2014/main" val="1954548176"/>
                  </a:ext>
                </a:extLst>
              </a:tr>
            </a:tbl>
          </a:graphicData>
        </a:graphic>
      </p:graphicFrame>
      <p:sp>
        <p:nvSpPr>
          <p:cNvPr id="4" name="Text Placeholder 3"/>
          <p:cNvSpPr>
            <a:spLocks noGrp="1"/>
          </p:cNvSpPr>
          <p:nvPr>
            <p:ph type="body" sz="half" idx="2"/>
          </p:nvPr>
        </p:nvSpPr>
        <p:spPr/>
        <p:txBody>
          <a:bodyPr/>
          <a:lstStyle/>
          <a:p>
            <a:r>
              <a:rPr lang="en-US" sz="2800" b="1" dirty="0"/>
              <a:t>Total Additions: $1,306,153*</a:t>
            </a:r>
          </a:p>
          <a:p>
            <a:r>
              <a:rPr lang="en-US" dirty="0"/>
              <a:t>*And incremental increases for inflation in certain areas</a:t>
            </a:r>
          </a:p>
        </p:txBody>
      </p:sp>
    </p:spTree>
    <p:extLst>
      <p:ext uri="{BB962C8B-B14F-4D97-AF65-F5344CB8AC3E}">
        <p14:creationId xmlns:p14="http://schemas.microsoft.com/office/powerpoint/2010/main" val="26737633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Expense Detail-Reductions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2473252"/>
              </p:ext>
            </p:extLst>
          </p:nvPr>
        </p:nvGraphicFramePr>
        <p:xfrm>
          <a:off x="5436066" y="2292848"/>
          <a:ext cx="5738070" cy="2834640"/>
        </p:xfrm>
        <a:graphic>
          <a:graphicData uri="http://schemas.openxmlformats.org/drawingml/2006/table">
            <a:tbl>
              <a:tblPr firstRow="1" bandRow="1">
                <a:tableStyleId>{5C22544A-7EE6-4342-B048-85BDC9FD1C3A}</a:tableStyleId>
              </a:tblPr>
              <a:tblGrid>
                <a:gridCol w="2866788">
                  <a:extLst>
                    <a:ext uri="{9D8B030D-6E8A-4147-A177-3AD203B41FA5}">
                      <a16:colId xmlns:a16="http://schemas.microsoft.com/office/drawing/2014/main" val="20000"/>
                    </a:ext>
                  </a:extLst>
                </a:gridCol>
                <a:gridCol w="2871282">
                  <a:extLst>
                    <a:ext uri="{9D8B030D-6E8A-4147-A177-3AD203B41FA5}">
                      <a16:colId xmlns:a16="http://schemas.microsoft.com/office/drawing/2014/main" val="20001"/>
                    </a:ext>
                  </a:extLst>
                </a:gridCol>
              </a:tblGrid>
              <a:tr h="360114">
                <a:tc>
                  <a:txBody>
                    <a:bodyPr/>
                    <a:lstStyle/>
                    <a:p>
                      <a:r>
                        <a:rPr lang="en-US" dirty="0"/>
                        <a:t>Description</a:t>
                      </a:r>
                    </a:p>
                  </a:txBody>
                  <a:tcPr/>
                </a:tc>
                <a:tc>
                  <a:txBody>
                    <a:bodyPr/>
                    <a:lstStyle/>
                    <a:p>
                      <a:r>
                        <a:rPr lang="en-US" dirty="0"/>
                        <a:t>Amount</a:t>
                      </a:r>
                    </a:p>
                  </a:txBody>
                  <a:tcPr/>
                </a:tc>
                <a:extLst>
                  <a:ext uri="{0D108BD9-81ED-4DB2-BD59-A6C34878D82A}">
                    <a16:rowId xmlns:a16="http://schemas.microsoft.com/office/drawing/2014/main" val="10000"/>
                  </a:ext>
                </a:extLst>
              </a:tr>
              <a:tr h="630199">
                <a:tc>
                  <a:txBody>
                    <a:bodyPr/>
                    <a:lstStyle/>
                    <a:p>
                      <a:r>
                        <a:rPr lang="en-US" dirty="0"/>
                        <a:t>Non-Contractual Leave Payout</a:t>
                      </a:r>
                    </a:p>
                  </a:txBody>
                  <a:tcPr/>
                </a:tc>
                <a:tc>
                  <a:txBody>
                    <a:bodyPr/>
                    <a:lstStyle/>
                    <a:p>
                      <a:r>
                        <a:rPr lang="en-US" dirty="0"/>
                        <a:t>$13,000</a:t>
                      </a:r>
                    </a:p>
                  </a:txBody>
                  <a:tcPr/>
                </a:tc>
                <a:extLst>
                  <a:ext uri="{0D108BD9-81ED-4DB2-BD59-A6C34878D82A}">
                    <a16:rowId xmlns:a16="http://schemas.microsoft.com/office/drawing/2014/main" val="10001"/>
                  </a:ext>
                </a:extLst>
              </a:tr>
              <a:tr h="360114">
                <a:tc>
                  <a:txBody>
                    <a:bodyPr/>
                    <a:lstStyle/>
                    <a:p>
                      <a:r>
                        <a:rPr lang="en-US" dirty="0"/>
                        <a:t>Worldwide Liability</a:t>
                      </a:r>
                    </a:p>
                  </a:txBody>
                  <a:tcPr/>
                </a:tc>
                <a:tc>
                  <a:txBody>
                    <a:bodyPr/>
                    <a:lstStyle/>
                    <a:p>
                      <a:r>
                        <a:rPr lang="en-US" dirty="0"/>
                        <a:t>$20,680</a:t>
                      </a:r>
                    </a:p>
                  </a:txBody>
                  <a:tcPr/>
                </a:tc>
                <a:extLst>
                  <a:ext uri="{0D108BD9-81ED-4DB2-BD59-A6C34878D82A}">
                    <a16:rowId xmlns:a16="http://schemas.microsoft.com/office/drawing/2014/main" val="10002"/>
                  </a:ext>
                </a:extLst>
              </a:tr>
              <a:tr h="360114">
                <a:tc>
                  <a:txBody>
                    <a:bodyPr/>
                    <a:lstStyle/>
                    <a:p>
                      <a:r>
                        <a:rPr lang="en-US" dirty="0"/>
                        <a:t>Additional Buses</a:t>
                      </a:r>
                    </a:p>
                  </a:txBody>
                  <a:tcPr/>
                </a:tc>
                <a:tc>
                  <a:txBody>
                    <a:bodyPr/>
                    <a:lstStyle/>
                    <a:p>
                      <a:r>
                        <a:rPr lang="en-US" dirty="0"/>
                        <a:t>$25,000</a:t>
                      </a:r>
                    </a:p>
                  </a:txBody>
                  <a:tcPr/>
                </a:tc>
                <a:extLst>
                  <a:ext uri="{0D108BD9-81ED-4DB2-BD59-A6C34878D82A}">
                    <a16:rowId xmlns:a16="http://schemas.microsoft.com/office/drawing/2014/main" val="10003"/>
                  </a:ext>
                </a:extLst>
              </a:tr>
              <a:tr h="36011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6011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6011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half" idx="2"/>
          </p:nvPr>
        </p:nvSpPr>
        <p:spPr/>
        <p:txBody>
          <a:bodyPr>
            <a:normAutofit/>
          </a:bodyPr>
          <a:lstStyle/>
          <a:p>
            <a:r>
              <a:rPr lang="en-US" sz="3600" b="1" dirty="0"/>
              <a:t>Total Reductions: $58,680</a:t>
            </a:r>
          </a:p>
          <a:p>
            <a:endParaRPr lang="en-US" sz="2800" b="1" dirty="0"/>
          </a:p>
        </p:txBody>
      </p:sp>
    </p:spTree>
    <p:extLst>
      <p:ext uri="{BB962C8B-B14F-4D97-AF65-F5344CB8AC3E}">
        <p14:creationId xmlns:p14="http://schemas.microsoft.com/office/powerpoint/2010/main" val="639798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1501</TotalTime>
  <Words>327</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Proposed Operating Budget</vt:lpstr>
      <vt:lpstr>Overview</vt:lpstr>
      <vt:lpstr>Revenue</vt:lpstr>
      <vt:lpstr>Revenue Overview</vt:lpstr>
      <vt:lpstr>Revenue Detail</vt:lpstr>
      <vt:lpstr>Expenses</vt:lpstr>
      <vt:lpstr>Expenses Overview</vt:lpstr>
      <vt:lpstr>Major Expense Detail-Additions</vt:lpstr>
      <vt:lpstr>Major Expense Detail-Reductions</vt:lpstr>
      <vt:lpstr>Conclusion</vt:lpstr>
      <vt:lpstr>Thoughts Going Forward</vt:lpstr>
      <vt:lpstr>Next Steps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Operating Budget</dc:title>
  <dc:creator>Max Smith</dc:creator>
  <cp:lastModifiedBy>Robert Lowerre</cp:lastModifiedBy>
  <cp:revision>59</cp:revision>
  <cp:lastPrinted>2017-02-15T16:54:49Z</cp:lastPrinted>
  <dcterms:created xsi:type="dcterms:W3CDTF">2017-02-15T15:57:32Z</dcterms:created>
  <dcterms:modified xsi:type="dcterms:W3CDTF">2024-02-06T17:08:20Z</dcterms:modified>
</cp:coreProperties>
</file>